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6" r:id="rId1"/>
    <p:sldMasterId id="2147483683" r:id="rId2"/>
  </p:sldMasterIdLst>
  <p:notesMasterIdLst>
    <p:notesMasterId r:id="rId85"/>
  </p:notesMasterIdLst>
  <p:handoutMasterIdLst>
    <p:handoutMasterId r:id="rId86"/>
  </p:handoutMasterIdLst>
  <p:sldIdLst>
    <p:sldId id="349" r:id="rId3"/>
    <p:sldId id="259" r:id="rId4"/>
    <p:sldId id="260" r:id="rId5"/>
    <p:sldId id="328" r:id="rId6"/>
    <p:sldId id="331" r:id="rId7"/>
    <p:sldId id="332" r:id="rId8"/>
    <p:sldId id="351" r:id="rId9"/>
    <p:sldId id="261" r:id="rId10"/>
    <p:sldId id="262" r:id="rId11"/>
    <p:sldId id="263" r:id="rId12"/>
    <p:sldId id="264" r:id="rId13"/>
    <p:sldId id="265" r:id="rId14"/>
    <p:sldId id="266" r:id="rId15"/>
    <p:sldId id="353" r:id="rId16"/>
    <p:sldId id="354" r:id="rId17"/>
    <p:sldId id="355" r:id="rId18"/>
    <p:sldId id="356" r:id="rId19"/>
    <p:sldId id="270" r:id="rId20"/>
    <p:sldId id="357" r:id="rId21"/>
    <p:sldId id="272" r:id="rId22"/>
    <p:sldId id="273" r:id="rId23"/>
    <p:sldId id="330" r:id="rId24"/>
    <p:sldId id="274" r:id="rId25"/>
    <p:sldId id="275" r:id="rId26"/>
    <p:sldId id="276" r:id="rId27"/>
    <p:sldId id="277" r:id="rId28"/>
    <p:sldId id="278"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360" r:id="rId46"/>
    <p:sldId id="361" r:id="rId47"/>
    <p:sldId id="362" r:id="rId48"/>
    <p:sldId id="299" r:id="rId49"/>
    <p:sldId id="352" r:id="rId50"/>
    <p:sldId id="300" r:id="rId51"/>
    <p:sldId id="301" r:id="rId52"/>
    <p:sldId id="302" r:id="rId53"/>
    <p:sldId id="333" r:id="rId54"/>
    <p:sldId id="334" r:id="rId55"/>
    <p:sldId id="358" r:id="rId56"/>
    <p:sldId id="304" r:id="rId57"/>
    <p:sldId id="335" r:id="rId58"/>
    <p:sldId id="359" r:id="rId59"/>
    <p:sldId id="336" r:id="rId60"/>
    <p:sldId id="308" r:id="rId61"/>
    <p:sldId id="309" r:id="rId62"/>
    <p:sldId id="310" r:id="rId63"/>
    <p:sldId id="311" r:id="rId64"/>
    <p:sldId id="312" r:id="rId65"/>
    <p:sldId id="313" r:id="rId66"/>
    <p:sldId id="363" r:id="rId67"/>
    <p:sldId id="317" r:id="rId68"/>
    <p:sldId id="318" r:id="rId69"/>
    <p:sldId id="320" r:id="rId70"/>
    <p:sldId id="321" r:id="rId71"/>
    <p:sldId id="322" r:id="rId72"/>
    <p:sldId id="323" r:id="rId73"/>
    <p:sldId id="326" r:id="rId74"/>
    <p:sldId id="337" r:id="rId75"/>
    <p:sldId id="338" r:id="rId76"/>
    <p:sldId id="339" r:id="rId77"/>
    <p:sldId id="340" r:id="rId78"/>
    <p:sldId id="341" r:id="rId79"/>
    <p:sldId id="342" r:id="rId80"/>
    <p:sldId id="343" r:id="rId81"/>
    <p:sldId id="344" r:id="rId82"/>
    <p:sldId id="345" r:id="rId83"/>
    <p:sldId id="350" r:id="rId8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Arial" charset="0"/>
      </a:defRPr>
    </a:lvl1pPr>
    <a:lvl2pPr marL="457200" algn="l" rtl="0" fontAlgn="base">
      <a:spcBef>
        <a:spcPct val="0"/>
      </a:spcBef>
      <a:spcAft>
        <a:spcPct val="0"/>
      </a:spcAft>
      <a:defRPr kern="1200">
        <a:solidFill>
          <a:schemeClr val="tx1"/>
        </a:solidFill>
        <a:latin typeface="Arial" charset="0"/>
        <a:ea typeface="ＭＳ Ｐゴシック" charset="0"/>
        <a:cs typeface="Arial" charset="0"/>
      </a:defRPr>
    </a:lvl2pPr>
    <a:lvl3pPr marL="914400" algn="l" rtl="0" fontAlgn="base">
      <a:spcBef>
        <a:spcPct val="0"/>
      </a:spcBef>
      <a:spcAft>
        <a:spcPct val="0"/>
      </a:spcAft>
      <a:defRPr kern="1200">
        <a:solidFill>
          <a:schemeClr val="tx1"/>
        </a:solidFill>
        <a:latin typeface="Arial" charset="0"/>
        <a:ea typeface="ＭＳ Ｐゴシック" charset="0"/>
        <a:cs typeface="Arial" charset="0"/>
      </a:defRPr>
    </a:lvl3pPr>
    <a:lvl4pPr marL="1371600" algn="l" rtl="0" fontAlgn="base">
      <a:spcBef>
        <a:spcPct val="0"/>
      </a:spcBef>
      <a:spcAft>
        <a:spcPct val="0"/>
      </a:spcAft>
      <a:defRPr kern="1200">
        <a:solidFill>
          <a:schemeClr val="tx1"/>
        </a:solidFill>
        <a:latin typeface="Arial" charset="0"/>
        <a:ea typeface="ＭＳ Ｐゴシック" charset="0"/>
        <a:cs typeface="Arial" charset="0"/>
      </a:defRPr>
    </a:lvl4pPr>
    <a:lvl5pPr marL="1828800" algn="l" rtl="0" fontAlgn="base">
      <a:spcBef>
        <a:spcPct val="0"/>
      </a:spcBef>
      <a:spcAft>
        <a:spcPct val="0"/>
      </a:spcAft>
      <a:defRPr kern="1200">
        <a:solidFill>
          <a:schemeClr val="tx1"/>
        </a:solidFill>
        <a:latin typeface="Arial" charset="0"/>
        <a:ea typeface="ＭＳ Ｐゴシック" charset="0"/>
        <a:cs typeface="Arial" charset="0"/>
      </a:defRPr>
    </a:lvl5pPr>
    <a:lvl6pPr marL="2286000" algn="l" defTabSz="457200" rtl="0" eaLnBrk="1" latinLnBrk="0" hangingPunct="1">
      <a:defRPr kern="1200">
        <a:solidFill>
          <a:schemeClr val="tx1"/>
        </a:solidFill>
        <a:latin typeface="Arial" charset="0"/>
        <a:ea typeface="ＭＳ Ｐゴシック" charset="0"/>
        <a:cs typeface="Arial" charset="0"/>
      </a:defRPr>
    </a:lvl6pPr>
    <a:lvl7pPr marL="2743200" algn="l" defTabSz="457200" rtl="0" eaLnBrk="1" latinLnBrk="0" hangingPunct="1">
      <a:defRPr kern="1200">
        <a:solidFill>
          <a:schemeClr val="tx1"/>
        </a:solidFill>
        <a:latin typeface="Arial" charset="0"/>
        <a:ea typeface="ＭＳ Ｐゴシック" charset="0"/>
        <a:cs typeface="Arial" charset="0"/>
      </a:defRPr>
    </a:lvl7pPr>
    <a:lvl8pPr marL="3200400" algn="l" defTabSz="457200" rtl="0" eaLnBrk="1" latinLnBrk="0" hangingPunct="1">
      <a:defRPr kern="1200">
        <a:solidFill>
          <a:schemeClr val="tx1"/>
        </a:solidFill>
        <a:latin typeface="Arial" charset="0"/>
        <a:ea typeface="ＭＳ Ｐゴシック" charset="0"/>
        <a:cs typeface="Arial" charset="0"/>
      </a:defRPr>
    </a:lvl8pPr>
    <a:lvl9pPr marL="3657600" algn="l" defTabSz="457200" rtl="0" eaLnBrk="1" latinLnBrk="0" hangingPunct="1">
      <a:defRPr kern="1200">
        <a:solidFill>
          <a:schemeClr val="tx1"/>
        </a:solidFill>
        <a:latin typeface="Arial" charset="0"/>
        <a:ea typeface="ＭＳ Ｐゴシック" charset="0"/>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CCCC"/>
    <a:srgbClr val="F3F3F3"/>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39" autoAdjust="0"/>
    <p:restoredTop sz="94767" autoAdjust="0"/>
  </p:normalViewPr>
  <p:slideViewPr>
    <p:cSldViewPr>
      <p:cViewPr varScale="1">
        <p:scale>
          <a:sx n="105" d="100"/>
          <a:sy n="105" d="100"/>
        </p:scale>
        <p:origin x="912"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629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tableStyles" Target="tableStyle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 Id="rId5" Type="http://schemas.openxmlformats.org/officeDocument/2006/relationships/image" Target="../media/image63.wmf"/><Relationship Id="rId4" Type="http://schemas.openxmlformats.org/officeDocument/2006/relationships/image" Target="../media/image6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1664D8F-291F-7C4B-9B37-EE36A409A694}" type="datetimeFigureOut">
              <a:rPr lang="en-US" smtClean="0"/>
              <a:t>3/21/2018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CF940FA-D318-6F4A-84D6-FCF7116865E2}" type="slidenum">
              <a:rPr lang="en-US" smtClean="0"/>
              <a:t>‹#›</a:t>
            </a:fld>
            <a:endParaRPr lang="en-US"/>
          </a:p>
        </p:txBody>
      </p:sp>
    </p:spTree>
    <p:extLst>
      <p:ext uri="{BB962C8B-B14F-4D97-AF65-F5344CB8AC3E}">
        <p14:creationId xmlns:p14="http://schemas.microsoft.com/office/powerpoint/2010/main" val="35542853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974B44-F5FA-D44D-86CC-082B6BEFA46B}" type="datetimeFigureOut">
              <a:rPr lang="en-US" smtClean="0"/>
              <a:t>3/21/2018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0B150F-2242-F44E-AC43-5FC669F8EACE}" type="slidenum">
              <a:rPr lang="en-US" smtClean="0"/>
              <a:t>‹#›</a:t>
            </a:fld>
            <a:endParaRPr lang="en-US"/>
          </a:p>
        </p:txBody>
      </p:sp>
    </p:spTree>
    <p:extLst>
      <p:ext uri="{BB962C8B-B14F-4D97-AF65-F5344CB8AC3E}">
        <p14:creationId xmlns:p14="http://schemas.microsoft.com/office/powerpoint/2010/main" val="274400454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200" b="0" i="0" u="none" strike="noStrike" kern="1200" cap="none" dirty="0" smtClean="0">
                <a:solidFill>
                  <a:schemeClr val="dk1"/>
                </a:solidFill>
                <a:effectLst/>
                <a:latin typeface="Arial" panose="020B0604020202020204" pitchFamily="34" charset="0"/>
                <a:ea typeface="Arial"/>
                <a:cs typeface="Arial" panose="020B0604020202020204" pitchFamily="34" charset="0"/>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effectLst/>
                <a:latin typeface="Arial" panose="020B0604020202020204" pitchFamily="34" charset="0"/>
                <a:ea typeface="Arial"/>
                <a:cs typeface="Arial" panose="020B0604020202020204" pitchFamily="34" charset="0"/>
                <a:sym typeface="Arial"/>
              </a:rPr>
              <a:t>1) </a:t>
            </a:r>
            <a:r>
              <a:rPr lang="en-US" sz="1200" b="0" i="0" u="none" strike="noStrike" kern="1200" cap="none" dirty="0" err="1" smtClean="0">
                <a:solidFill>
                  <a:schemeClr val="dk1"/>
                </a:solidFill>
                <a:effectLst/>
                <a:latin typeface="Arial" panose="020B0604020202020204" pitchFamily="34" charset="0"/>
                <a:ea typeface="Arial"/>
                <a:cs typeface="Arial" panose="020B0604020202020204" pitchFamily="34" charset="0"/>
                <a:sym typeface="Arial"/>
              </a:rPr>
              <a:t>MathType</a:t>
            </a:r>
            <a:r>
              <a:rPr lang="en-US" sz="1200" b="0" i="0" u="none" strike="noStrike" kern="1200" cap="none" dirty="0" smtClean="0">
                <a:solidFill>
                  <a:schemeClr val="dk1"/>
                </a:solidFill>
                <a:effectLst/>
                <a:latin typeface="Arial" panose="020B0604020202020204" pitchFamily="34" charset="0"/>
                <a:ea typeface="Arial"/>
                <a:cs typeface="Arial" panose="020B0604020202020204" pitchFamily="34" charset="0"/>
                <a:sym typeface="Arial"/>
              </a:rPr>
              <a:t> Plugin</a:t>
            </a:r>
          </a:p>
          <a:p>
            <a:r>
              <a:rPr lang="en-US" sz="1200" b="0" i="0" u="none" strike="noStrike" kern="1200" cap="none" dirty="0" smtClean="0">
                <a:solidFill>
                  <a:schemeClr val="dk1"/>
                </a:solidFill>
                <a:effectLst/>
                <a:latin typeface="Arial" panose="020B0604020202020204" pitchFamily="34" charset="0"/>
                <a:ea typeface="Arial"/>
                <a:cs typeface="Arial" panose="020B0604020202020204" pitchFamily="34" charset="0"/>
                <a:sym typeface="Arial"/>
              </a:rPr>
              <a:t>2) Math Player (free versions available)</a:t>
            </a:r>
          </a:p>
          <a:p>
            <a:r>
              <a:rPr lang="en-US" sz="1200" b="0" i="0" u="none" strike="noStrike" kern="1200" cap="none" dirty="0" smtClean="0">
                <a:solidFill>
                  <a:schemeClr val="dk1"/>
                </a:solidFill>
                <a:effectLst/>
                <a:latin typeface="Arial" panose="020B0604020202020204" pitchFamily="34" charset="0"/>
                <a:ea typeface="Arial"/>
                <a:cs typeface="Arial" panose="020B0604020202020204" pitchFamily="34" charset="0"/>
                <a:sym typeface="Arial"/>
              </a:rPr>
              <a:t>3) NVDA Reader (free versions available)</a:t>
            </a:r>
          </a:p>
        </p:txBody>
      </p:sp>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6736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27E99B2C-2DEA-1143-9F90-EFF7A4F48DDC}" type="slidenum">
              <a:rPr lang="en-US">
                <a:latin typeface="Arial" pitchFamily="-111" charset="0"/>
                <a:ea typeface="ＭＳ Ｐゴシック" pitchFamily="-111" charset="-128"/>
                <a:cs typeface="ＭＳ Ｐゴシック" pitchFamily="-111" charset="-128"/>
              </a:rPr>
              <a:pPr/>
              <a:t>32</a:t>
            </a:fld>
            <a:endParaRPr lang="en-US">
              <a:latin typeface="Arial" pitchFamily="-111" charset="0"/>
              <a:ea typeface="ＭＳ Ｐゴシック" pitchFamily="-111" charset="-128"/>
              <a:cs typeface="ＭＳ Ｐゴシック" pitchFamily="-111" charset="-128"/>
            </a:endParaRPr>
          </a:p>
        </p:txBody>
      </p:sp>
      <p:sp>
        <p:nvSpPr>
          <p:cNvPr id="47107" name="Rectangle 2"/>
          <p:cNvSpPr>
            <a:spLocks noGrp="1" noRot="1" noChangeAspect="1" noChangeArrowheads="1"/>
          </p:cNvSpPr>
          <p:nvPr>
            <p:ph type="sldImg"/>
          </p:nvPr>
        </p:nvSpPr>
        <p:spPr>
          <a:solidFill>
            <a:srgbClr val="FFFFFF"/>
          </a:solidFill>
          <a:ln/>
        </p:spPr>
      </p:sp>
      <p:sp>
        <p:nvSpPr>
          <p:cNvPr id="4710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1548487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A5477DB2-F510-0E43-B001-91D702824433}" type="slidenum">
              <a:rPr lang="en-US">
                <a:latin typeface="Arial" pitchFamily="-111" charset="0"/>
                <a:ea typeface="ＭＳ Ｐゴシック" pitchFamily="-111" charset="-128"/>
                <a:cs typeface="ＭＳ Ｐゴシック" pitchFamily="-111" charset="-128"/>
              </a:rPr>
              <a:pPr/>
              <a:t>39</a:t>
            </a:fld>
            <a:endParaRPr lang="en-US">
              <a:latin typeface="Arial" pitchFamily="-111" charset="0"/>
              <a:ea typeface="ＭＳ Ｐゴシック" pitchFamily="-111" charset="-128"/>
              <a:cs typeface="ＭＳ Ｐゴシック" pitchFamily="-111" charset="-128"/>
            </a:endParaRPr>
          </a:p>
        </p:txBody>
      </p:sp>
      <p:sp>
        <p:nvSpPr>
          <p:cNvPr id="55299" name="Rectangle 2"/>
          <p:cNvSpPr>
            <a:spLocks noGrp="1" noRot="1" noChangeAspect="1" noChangeArrowheads="1" noTextEdit="1"/>
          </p:cNvSpPr>
          <p:nvPr>
            <p:ph type="sldImg"/>
          </p:nvPr>
        </p:nvSpPr>
        <p:spPr>
          <a:solidFill>
            <a:srgbClr val="FFFFFF"/>
          </a:solidFill>
          <a:ln/>
        </p:spPr>
      </p:sp>
      <p:sp>
        <p:nvSpPr>
          <p:cNvPr id="553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825232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89C2C4B6-FEA7-A747-BA19-7F7A6B318E4E}" type="slidenum">
              <a:rPr lang="en-US">
                <a:latin typeface="Arial" pitchFamily="-111" charset="0"/>
                <a:ea typeface="ＭＳ Ｐゴシック" pitchFamily="-111" charset="-128"/>
                <a:cs typeface="ＭＳ Ｐゴシック" pitchFamily="-111" charset="-128"/>
              </a:rPr>
              <a:pPr/>
              <a:t>47</a:t>
            </a:fld>
            <a:endParaRPr lang="en-US">
              <a:latin typeface="Arial" pitchFamily="-111" charset="0"/>
              <a:ea typeface="ＭＳ Ｐゴシック" pitchFamily="-111" charset="-128"/>
              <a:cs typeface="ＭＳ Ｐゴシック" pitchFamily="-111" charset="-128"/>
            </a:endParaRPr>
          </a:p>
        </p:txBody>
      </p:sp>
      <p:sp>
        <p:nvSpPr>
          <p:cNvPr id="59395" name="Rectangle 2"/>
          <p:cNvSpPr>
            <a:spLocks noGrp="1" noRot="1" noChangeAspect="1" noChangeArrowheads="1" noTextEdit="1"/>
          </p:cNvSpPr>
          <p:nvPr>
            <p:ph type="sldImg"/>
          </p:nvPr>
        </p:nvSpPr>
        <p:spPr>
          <a:solidFill>
            <a:srgbClr val="FFFFFF"/>
          </a:solidFill>
          <a:ln/>
        </p:spPr>
      </p:sp>
      <p:sp>
        <p:nvSpPr>
          <p:cNvPr id="5939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1840486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89C2C4B6-FEA7-A747-BA19-7F7A6B318E4E}" type="slidenum">
              <a:rPr lang="en-US">
                <a:latin typeface="Arial" pitchFamily="-111" charset="0"/>
                <a:ea typeface="ＭＳ Ｐゴシック" pitchFamily="-111" charset="-128"/>
                <a:cs typeface="ＭＳ Ｐゴシック" pitchFamily="-111" charset="-128"/>
              </a:rPr>
              <a:pPr/>
              <a:t>48</a:t>
            </a:fld>
            <a:endParaRPr lang="en-US">
              <a:latin typeface="Arial" pitchFamily="-111" charset="0"/>
              <a:ea typeface="ＭＳ Ｐゴシック" pitchFamily="-111" charset="-128"/>
              <a:cs typeface="ＭＳ Ｐゴシック" pitchFamily="-111" charset="-128"/>
            </a:endParaRPr>
          </a:p>
        </p:txBody>
      </p:sp>
      <p:sp>
        <p:nvSpPr>
          <p:cNvPr id="59395" name="Rectangle 2"/>
          <p:cNvSpPr>
            <a:spLocks noGrp="1" noRot="1" noChangeAspect="1" noChangeArrowheads="1" noTextEdit="1"/>
          </p:cNvSpPr>
          <p:nvPr>
            <p:ph type="sldImg"/>
          </p:nvPr>
        </p:nvSpPr>
        <p:spPr>
          <a:solidFill>
            <a:srgbClr val="FFFFFF"/>
          </a:solidFill>
          <a:ln/>
        </p:spPr>
      </p:sp>
      <p:sp>
        <p:nvSpPr>
          <p:cNvPr id="5939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740905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A32B0A20-D7D4-D042-82BB-6CCC3A4F1097}" type="slidenum">
              <a:rPr lang="en-US"/>
              <a:pPr/>
              <a:t>49</a:t>
            </a:fld>
            <a:endParaRPr lang="en-US"/>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endParaRPr lang="en-US">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7087424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4E3BA943-C468-1140-9B85-C06EBDA26370}" type="slidenum">
              <a:rPr lang="en-US"/>
              <a:pPr/>
              <a:t>50</a:t>
            </a:fld>
            <a:endParaRPr lang="en-US"/>
          </a:p>
        </p:txBody>
      </p:sp>
      <p:sp>
        <p:nvSpPr>
          <p:cNvPr id="76803" name="Rectangle 1026"/>
          <p:cNvSpPr>
            <a:spLocks noGrp="1" noRot="1" noChangeAspect="1" noChangeArrowheads="1" noTextEdit="1"/>
          </p:cNvSpPr>
          <p:nvPr>
            <p:ph type="sldImg"/>
          </p:nvPr>
        </p:nvSpPr>
        <p:spPr>
          <a:ln/>
        </p:spPr>
      </p:sp>
      <p:sp>
        <p:nvSpPr>
          <p:cNvPr id="76804" name="Rectangle 1027"/>
          <p:cNvSpPr>
            <a:spLocks noGrp="1" noChangeArrowheads="1"/>
          </p:cNvSpPr>
          <p:nvPr>
            <p:ph type="body" idx="1"/>
          </p:nvPr>
        </p:nvSpPr>
        <p:spPr>
          <a:noFill/>
          <a:ln/>
        </p:spPr>
        <p:txBody>
          <a:bodyPr/>
          <a:lstStyle/>
          <a:p>
            <a:endParaRPr lang="en-US">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1890151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3A902089-FF16-B94F-9A31-53CD120995B1}" type="slidenum">
              <a:rPr lang="en-US"/>
              <a:pPr/>
              <a:t>51</a:t>
            </a:fld>
            <a:endParaRPr lang="en-US"/>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endParaRPr lang="en-US">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545360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0C0A75FF-7279-834C-BDE3-6DE8FAE0474B}" type="slidenum">
              <a:rPr lang="en-US"/>
              <a:pPr/>
              <a:t>55</a:t>
            </a:fld>
            <a:endParaRPr 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endParaRPr lang="en-US">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17591738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A796DE13-9C2D-3A40-A403-57798EC8AC20}" type="slidenum">
              <a:rPr lang="en-US"/>
              <a:pPr/>
              <a:t>59</a:t>
            </a:fld>
            <a:endParaRPr lang="en-US"/>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endParaRPr lang="en-US" dirty="0">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20275455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82</a:t>
            </a:fld>
            <a:endParaRPr lang="en-US"/>
          </a:p>
        </p:txBody>
      </p:sp>
    </p:spTree>
    <p:extLst>
      <p:ext uri="{BB962C8B-B14F-4D97-AF65-F5344CB8AC3E}">
        <p14:creationId xmlns:p14="http://schemas.microsoft.com/office/powerpoint/2010/main" val="2055964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FAAF97D9-7C92-C943-A8DA-F65B914A5776}" type="slidenum">
              <a:rPr lang="en-US">
                <a:latin typeface="Arial" pitchFamily="-111" charset="0"/>
                <a:ea typeface="ＭＳ Ｐゴシック" pitchFamily="-111" charset="-128"/>
                <a:cs typeface="ＭＳ Ｐゴシック" pitchFamily="-111" charset="-128"/>
              </a:rPr>
              <a:pPr/>
              <a:t>3</a:t>
            </a:fld>
            <a:endParaRPr lang="en-US">
              <a:latin typeface="Arial" pitchFamily="-111" charset="0"/>
              <a:ea typeface="ＭＳ Ｐゴシック" pitchFamily="-111" charset="-128"/>
              <a:cs typeface="ＭＳ Ｐゴシック" pitchFamily="-111" charset="-128"/>
            </a:endParaRPr>
          </a:p>
        </p:txBody>
      </p:sp>
      <p:sp>
        <p:nvSpPr>
          <p:cNvPr id="20483" name="Rectangle 2"/>
          <p:cNvSpPr>
            <a:spLocks noGrp="1" noRot="1" noChangeAspect="1" noChangeArrowheads="1"/>
          </p:cNvSpPr>
          <p:nvPr>
            <p:ph type="sldImg"/>
          </p:nvPr>
        </p:nvSpPr>
        <p:spPr>
          <a:solidFill>
            <a:srgbClr val="FFFFFF"/>
          </a:solidFill>
          <a:ln/>
        </p:spPr>
      </p:sp>
      <p:sp>
        <p:nvSpPr>
          <p:cNvPr id="2048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564177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0A27BEA8-2526-FB41-8ED3-04BFBE34CB3C}" type="slidenum">
              <a:rPr lang="en-US">
                <a:latin typeface="Arial" pitchFamily="-111" charset="0"/>
                <a:ea typeface="ＭＳ Ｐゴシック" pitchFamily="-111" charset="-128"/>
                <a:cs typeface="ＭＳ Ｐゴシック" pitchFamily="-111" charset="-128"/>
              </a:rPr>
              <a:pPr/>
              <a:t>8</a:t>
            </a:fld>
            <a:endParaRPr lang="en-US">
              <a:latin typeface="Arial" pitchFamily="-111" charset="0"/>
              <a:ea typeface="ＭＳ Ｐゴシック" pitchFamily="-111" charset="-128"/>
              <a:cs typeface="ＭＳ Ｐゴシック" pitchFamily="-111" charset="-128"/>
            </a:endParaRPr>
          </a:p>
        </p:txBody>
      </p:sp>
      <p:sp>
        <p:nvSpPr>
          <p:cNvPr id="22531" name="Rectangle 2"/>
          <p:cNvSpPr>
            <a:spLocks noGrp="1" noRot="1" noChangeAspect="1" noChangeArrowheads="1" noTextEdit="1"/>
          </p:cNvSpPr>
          <p:nvPr>
            <p:ph type="sldImg"/>
          </p:nvPr>
        </p:nvSpPr>
        <p:spPr>
          <a:solidFill>
            <a:srgbClr val="FFFFFF"/>
          </a:solidFill>
          <a:ln/>
        </p:spPr>
      </p:sp>
      <p:sp>
        <p:nvSpPr>
          <p:cNvPr id="2253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991008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8C34EB79-0D39-B941-AE19-977D42B5AA3E}" type="slidenum">
              <a:rPr lang="en-US">
                <a:latin typeface="Arial" pitchFamily="-111" charset="0"/>
                <a:ea typeface="ＭＳ Ｐゴシック" pitchFamily="-111" charset="-128"/>
                <a:cs typeface="ＭＳ Ｐゴシック" pitchFamily="-111" charset="-128"/>
              </a:rPr>
              <a:pPr/>
              <a:t>12</a:t>
            </a:fld>
            <a:endParaRPr lang="en-US">
              <a:latin typeface="Arial" pitchFamily="-111" charset="0"/>
              <a:ea typeface="ＭＳ Ｐゴシック" pitchFamily="-111" charset="-128"/>
              <a:cs typeface="ＭＳ Ｐゴシック" pitchFamily="-111" charset="-128"/>
            </a:endParaRPr>
          </a:p>
        </p:txBody>
      </p:sp>
      <p:sp>
        <p:nvSpPr>
          <p:cNvPr id="30723" name="Rectangle 2"/>
          <p:cNvSpPr>
            <a:spLocks noGrp="1" noRot="1" noChangeAspect="1" noChangeArrowheads="1" noTextEdit="1"/>
          </p:cNvSpPr>
          <p:nvPr>
            <p:ph type="sldImg"/>
          </p:nvPr>
        </p:nvSpPr>
        <p:spPr>
          <a:solidFill>
            <a:srgbClr val="FFFFFF"/>
          </a:solidFill>
          <a:ln/>
        </p:spPr>
      </p:sp>
      <p:sp>
        <p:nvSpPr>
          <p:cNvPr id="307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1471261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DECB7DC3-EA4A-9845-B2FC-28FA5D3E4F48}" type="slidenum">
              <a:rPr lang="en-US">
                <a:latin typeface="Arial" pitchFamily="-111" charset="0"/>
                <a:ea typeface="ＭＳ Ｐゴシック" pitchFamily="-111" charset="-128"/>
                <a:cs typeface="ＭＳ Ｐゴシック" pitchFamily="-111" charset="-128"/>
              </a:rPr>
              <a:pPr/>
              <a:t>13</a:t>
            </a:fld>
            <a:endParaRPr lang="en-US">
              <a:latin typeface="Arial" pitchFamily="-111" charset="0"/>
              <a:ea typeface="ＭＳ Ｐゴシック" pitchFamily="-111" charset="-128"/>
              <a:cs typeface="ＭＳ Ｐゴシック" pitchFamily="-111" charset="-128"/>
            </a:endParaRPr>
          </a:p>
        </p:txBody>
      </p:sp>
      <p:sp>
        <p:nvSpPr>
          <p:cNvPr id="32771" name="Rectangle 2"/>
          <p:cNvSpPr>
            <a:spLocks noGrp="1" noRot="1" noChangeAspect="1" noChangeArrowheads="1"/>
          </p:cNvSpPr>
          <p:nvPr>
            <p:ph type="sldImg"/>
          </p:nvPr>
        </p:nvSpPr>
        <p:spPr>
          <a:solidFill>
            <a:srgbClr val="FFFFFF"/>
          </a:solidFill>
          <a:ln/>
        </p:spPr>
      </p:sp>
      <p:sp>
        <p:nvSpPr>
          <p:cNvPr id="3277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1369755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A0364E58-1BE7-C649-B058-F22F5D85F3AF}" type="slidenum">
              <a:rPr lang="en-US">
                <a:latin typeface="Arial" pitchFamily="-111" charset="0"/>
                <a:ea typeface="ＭＳ Ｐゴシック" pitchFamily="-111" charset="-128"/>
                <a:cs typeface="ＭＳ Ｐゴシック" pitchFamily="-111" charset="-128"/>
              </a:rPr>
              <a:pPr/>
              <a:t>18</a:t>
            </a:fld>
            <a:endParaRPr lang="en-US">
              <a:latin typeface="Arial" pitchFamily="-111" charset="0"/>
              <a:ea typeface="ＭＳ Ｐゴシック" pitchFamily="-111" charset="-128"/>
              <a:cs typeface="ＭＳ Ｐゴシック" pitchFamily="-111" charset="-128"/>
            </a:endParaRPr>
          </a:p>
        </p:txBody>
      </p:sp>
      <p:sp>
        <p:nvSpPr>
          <p:cNvPr id="38915" name="Rectangle 2"/>
          <p:cNvSpPr>
            <a:spLocks noGrp="1" noRot="1" noChangeAspect="1" noChangeArrowheads="1"/>
          </p:cNvSpPr>
          <p:nvPr>
            <p:ph type="sldImg"/>
          </p:nvPr>
        </p:nvSpPr>
        <p:spPr>
          <a:solidFill>
            <a:srgbClr val="FFFFFF"/>
          </a:solidFill>
          <a:ln/>
        </p:spPr>
      </p:sp>
      <p:sp>
        <p:nvSpPr>
          <p:cNvPr id="3891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464228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EE12BBC0-CEA6-DE43-AF76-2FE14306F459}" type="slidenum">
              <a:rPr lang="en-US">
                <a:latin typeface="Arial" pitchFamily="-111" charset="0"/>
                <a:ea typeface="ＭＳ Ｐゴシック" pitchFamily="-111" charset="-128"/>
                <a:cs typeface="ＭＳ Ｐゴシック" pitchFamily="-111" charset="-128"/>
              </a:rPr>
              <a:pPr/>
              <a:t>20</a:t>
            </a:fld>
            <a:endParaRPr lang="en-US">
              <a:latin typeface="Arial" pitchFamily="-111" charset="0"/>
              <a:ea typeface="ＭＳ Ｐゴシック" pitchFamily="-111" charset="-128"/>
              <a:cs typeface="ＭＳ Ｐゴシック" pitchFamily="-111" charset="-128"/>
            </a:endParaRPr>
          </a:p>
        </p:txBody>
      </p:sp>
      <p:sp>
        <p:nvSpPr>
          <p:cNvPr id="40963" name="Rectangle 2"/>
          <p:cNvSpPr>
            <a:spLocks noGrp="1" noRot="1" noChangeAspect="1" noChangeArrowheads="1"/>
          </p:cNvSpPr>
          <p:nvPr>
            <p:ph type="sldImg"/>
          </p:nvPr>
        </p:nvSpPr>
        <p:spPr>
          <a:solidFill>
            <a:srgbClr val="FFFFFF"/>
          </a:solidFill>
          <a:ln/>
        </p:spPr>
      </p:sp>
      <p:sp>
        <p:nvSpPr>
          <p:cNvPr id="4096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473419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C1DD0B7D-69C9-1C4B-8F69-D04B79B1B51E}" type="slidenum">
              <a:rPr lang="en-US">
                <a:latin typeface="Arial" pitchFamily="-111" charset="0"/>
                <a:ea typeface="ＭＳ Ｐゴシック" pitchFamily="-111" charset="-128"/>
                <a:cs typeface="ＭＳ Ｐゴシック" pitchFamily="-111" charset="-128"/>
              </a:rPr>
              <a:pPr/>
              <a:t>23</a:t>
            </a:fld>
            <a:endParaRPr lang="en-US">
              <a:latin typeface="Arial" pitchFamily="-111" charset="0"/>
              <a:ea typeface="ＭＳ Ｐゴシック" pitchFamily="-111" charset="-128"/>
              <a:cs typeface="ＭＳ Ｐゴシック" pitchFamily="-111" charset="-128"/>
            </a:endParaRPr>
          </a:p>
        </p:txBody>
      </p:sp>
      <p:sp>
        <p:nvSpPr>
          <p:cNvPr id="24579" name="Rectangle 2"/>
          <p:cNvSpPr>
            <a:spLocks noGrp="1" noRot="1" noChangeAspect="1" noChangeArrowheads="1" noTextEdit="1"/>
          </p:cNvSpPr>
          <p:nvPr>
            <p:ph type="sldImg"/>
          </p:nvPr>
        </p:nvSpPr>
        <p:spPr>
          <a:solidFill>
            <a:srgbClr val="FFFFFF"/>
          </a:solidFill>
          <a:ln/>
        </p:spPr>
      </p:sp>
      <p:sp>
        <p:nvSpPr>
          <p:cNvPr id="2458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327548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76D2F17A-58C4-A144-B3A1-B632A3483B44}" type="slidenum">
              <a:rPr lang="en-US">
                <a:latin typeface="Arial" pitchFamily="-111" charset="0"/>
                <a:ea typeface="ＭＳ Ｐゴシック" pitchFamily="-111" charset="-128"/>
                <a:cs typeface="ＭＳ Ｐゴシック" pitchFamily="-111" charset="-128"/>
              </a:rPr>
              <a:pPr/>
              <a:t>31</a:t>
            </a:fld>
            <a:endParaRPr lang="en-US">
              <a:latin typeface="Arial" pitchFamily="-111" charset="0"/>
              <a:ea typeface="ＭＳ Ｐゴシック" pitchFamily="-111" charset="-128"/>
              <a:cs typeface="ＭＳ Ｐゴシック" pitchFamily="-111" charset="-128"/>
            </a:endParaRPr>
          </a:p>
        </p:txBody>
      </p:sp>
      <p:sp>
        <p:nvSpPr>
          <p:cNvPr id="26627" name="Rectangle 2"/>
          <p:cNvSpPr>
            <a:spLocks noGrp="1" noRot="1" noChangeAspect="1" noChangeArrowheads="1"/>
          </p:cNvSpPr>
          <p:nvPr>
            <p:ph type="sldImg"/>
          </p:nvPr>
        </p:nvSpPr>
        <p:spPr>
          <a:solidFill>
            <a:srgbClr val="FFFFFF"/>
          </a:solidFill>
          <a:ln/>
        </p:spPr>
      </p:sp>
      <p:sp>
        <p:nvSpPr>
          <p:cNvPr id="2662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1109035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number Content">
    <p:spTree>
      <p:nvGrpSpPr>
        <p:cNvPr id="1" name="Shape 61"/>
        <p:cNvGrpSpPr/>
        <p:nvPr/>
      </p:nvGrpSpPr>
      <p:grpSpPr>
        <a:xfrm>
          <a:off x="0" y="0"/>
          <a:ext cx="0" cy="0"/>
          <a:chOff x="0" y="0"/>
          <a:chExt cx="0" cy="0"/>
        </a:xfrm>
      </p:grpSpPr>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429768" marR="0" lvl="0" indent="-429768" algn="l" rtl="0">
              <a:spcBef>
                <a:spcPts val="1500"/>
              </a:spcBef>
              <a:buClr>
                <a:srgbClr val="007FA3"/>
              </a:buClr>
              <a:buSzPct val="100000"/>
              <a:buFont typeface="+mj-lt"/>
              <a:buAutoNum type="arabicPeriod"/>
              <a:defRPr sz="2400" b="0" i="0" u="none" strike="noStrike" cap="none">
                <a:solidFill>
                  <a:schemeClr val="dk1"/>
                </a:solidFill>
                <a:latin typeface="+mn-lt"/>
                <a:ea typeface="Arial"/>
                <a:cs typeface="Arial"/>
                <a:sym typeface="Arial"/>
              </a:defRPr>
            </a:lvl1pPr>
            <a:lvl2pPr marL="740664" marR="0" lvl="1" indent="-283464" algn="l" rtl="0">
              <a:spcBef>
                <a:spcPts val="600"/>
              </a:spcBef>
              <a:buClr>
                <a:srgbClr val="007FA3"/>
              </a:buClr>
              <a:buSzPct val="100000"/>
              <a:buFont typeface="+mj-lt"/>
              <a:buAutoNum type="arabicPeriod"/>
              <a:defRPr sz="24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1270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8"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Tree>
    <p:extLst>
      <p:ext uri="{BB962C8B-B14F-4D97-AF65-F5344CB8AC3E}">
        <p14:creationId xmlns:p14="http://schemas.microsoft.com/office/powerpoint/2010/main" val="4252556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igure +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457200" y="5562600"/>
            <a:ext cx="8229600" cy="685800"/>
          </a:xfrm>
        </p:spPr>
        <p:txBody>
          <a:bodyPr anchor="b" anchorCtr="0"/>
          <a:lstStyle>
            <a:lvl1pPr marL="0" indent="0">
              <a:spcBef>
                <a:spcPts val="0"/>
              </a:spcBef>
              <a:buNone/>
              <a:defRPr sz="1400">
                <a:latin typeface="+mn-lt"/>
              </a:defRPr>
            </a:lvl1pPr>
          </a:lstStyle>
          <a:p>
            <a:pPr lvl="0"/>
            <a:r>
              <a:rPr lang="en-US" dirty="0" smtClean="0"/>
              <a:t>Click to edit Master text styles</a:t>
            </a:r>
          </a:p>
        </p:txBody>
      </p:sp>
    </p:spTree>
    <p:extLst>
      <p:ext uri="{BB962C8B-B14F-4D97-AF65-F5344CB8AC3E}">
        <p14:creationId xmlns:p14="http://schemas.microsoft.com/office/powerpoint/2010/main" val="417749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Shape 26"/>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1270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endParaRPr dirty="0"/>
          </a:p>
        </p:txBody>
      </p:sp>
      <p:sp>
        <p:nvSpPr>
          <p:cNvPr id="27" name="Shape 27"/>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385404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4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Shape 26"/>
          <p:cNvSpPr txBox="1">
            <a:spLocks noGrp="1"/>
          </p:cNvSpPr>
          <p:nvPr>
            <p:ph type="body" idx="1"/>
          </p:nvPr>
        </p:nvSpPr>
        <p:spPr>
          <a:xfrm>
            <a:off x="457200" y="1600200"/>
            <a:ext cx="8229600" cy="60742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Arial"/>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24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endParaRPr dirty="0"/>
          </a:p>
        </p:txBody>
      </p:sp>
      <p:sp>
        <p:nvSpPr>
          <p:cNvPr id="27" name="Shape 27"/>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7" name="Shape 26"/>
          <p:cNvSpPr txBox="1">
            <a:spLocks noGrp="1"/>
          </p:cNvSpPr>
          <p:nvPr>
            <p:ph type="body" idx="13"/>
          </p:nvPr>
        </p:nvSpPr>
        <p:spPr>
          <a:xfrm>
            <a:off x="492033" y="2301246"/>
            <a:ext cx="8229600" cy="60742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Arial"/>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24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endParaRPr dirty="0"/>
          </a:p>
        </p:txBody>
      </p:sp>
      <p:sp>
        <p:nvSpPr>
          <p:cNvPr id="8" name="Shape 26"/>
          <p:cNvSpPr txBox="1">
            <a:spLocks noGrp="1"/>
          </p:cNvSpPr>
          <p:nvPr>
            <p:ph type="body" idx="14"/>
          </p:nvPr>
        </p:nvSpPr>
        <p:spPr>
          <a:xfrm>
            <a:off x="531222" y="3058883"/>
            <a:ext cx="8229600" cy="60742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Arial"/>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24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endParaRPr dirty="0"/>
          </a:p>
        </p:txBody>
      </p:sp>
      <p:sp>
        <p:nvSpPr>
          <p:cNvPr id="9" name="Shape 26"/>
          <p:cNvSpPr txBox="1">
            <a:spLocks noGrp="1"/>
          </p:cNvSpPr>
          <p:nvPr>
            <p:ph type="body" idx="15"/>
          </p:nvPr>
        </p:nvSpPr>
        <p:spPr>
          <a:xfrm>
            <a:off x="557348" y="3790407"/>
            <a:ext cx="8229600" cy="60742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Arial"/>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24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endParaRPr dirty="0"/>
          </a:p>
        </p:txBody>
      </p:sp>
      <p:sp>
        <p:nvSpPr>
          <p:cNvPr id="10" name="Shape 26"/>
          <p:cNvSpPr txBox="1">
            <a:spLocks noGrp="1"/>
          </p:cNvSpPr>
          <p:nvPr>
            <p:ph type="body" idx="16"/>
          </p:nvPr>
        </p:nvSpPr>
        <p:spPr>
          <a:xfrm>
            <a:off x="570411" y="4508866"/>
            <a:ext cx="8229600" cy="60742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Arial"/>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24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endParaRPr dirty="0"/>
          </a:p>
        </p:txBody>
      </p:sp>
    </p:spTree>
    <p:extLst>
      <p:ext uri="{BB962C8B-B14F-4D97-AF65-F5344CB8AC3E}">
        <p14:creationId xmlns:p14="http://schemas.microsoft.com/office/powerpoint/2010/main" val="1951887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Shape 26"/>
          <p:cNvSpPr txBox="1">
            <a:spLocks noGrp="1"/>
          </p:cNvSpPr>
          <p:nvPr>
            <p:ph type="body" idx="1"/>
          </p:nvPr>
        </p:nvSpPr>
        <p:spPr>
          <a:xfrm>
            <a:off x="457201" y="1600200"/>
            <a:ext cx="41148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Arial"/>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24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endParaRPr dirty="0"/>
          </a:p>
        </p:txBody>
      </p:sp>
      <p:sp>
        <p:nvSpPr>
          <p:cNvPr id="27" name="Shape 27"/>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7" name="Shape 26"/>
          <p:cNvSpPr txBox="1">
            <a:spLocks noGrp="1"/>
          </p:cNvSpPr>
          <p:nvPr>
            <p:ph type="body" idx="13"/>
          </p:nvPr>
        </p:nvSpPr>
        <p:spPr>
          <a:xfrm>
            <a:off x="4572001" y="1608907"/>
            <a:ext cx="41148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Arial"/>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24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endParaRPr dirty="0"/>
          </a:p>
        </p:txBody>
      </p:sp>
    </p:spTree>
    <p:extLst>
      <p:ext uri="{BB962C8B-B14F-4D97-AF65-F5344CB8AC3E}">
        <p14:creationId xmlns:p14="http://schemas.microsoft.com/office/powerpoint/2010/main" val="1365362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mtClean="0"/>
              <a:t>Click to edit Master title style</a:t>
            </a:r>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mn-lt"/>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r>
              <a:rPr lang="en-US" dirty="0" smtClean="0"/>
              <a:t>Click to edit Master subtitle style</a:t>
            </a:r>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311049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_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ctr" rtl="0">
              <a:spcBef>
                <a:spcPts val="0"/>
              </a:spcBef>
              <a:buClr>
                <a:srgbClr val="007FA3"/>
              </a:buClr>
              <a:buFont typeface="Arial"/>
              <a:buNone/>
              <a:defRPr sz="3000" b="1"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ctr" rtl="0">
              <a:spcBef>
                <a:spcPts val="0"/>
              </a:spcBef>
              <a:buClr>
                <a:srgbClr val="007FA3"/>
              </a:buClr>
              <a:buFont typeface="Arial"/>
              <a:buNone/>
              <a:defRPr sz="2200" b="0"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4" name="Text Placeholder 3"/>
          <p:cNvSpPr>
            <a:spLocks noGrp="1"/>
          </p:cNvSpPr>
          <p:nvPr>
            <p:ph type="body" sz="quarter" idx="13"/>
          </p:nvPr>
        </p:nvSpPr>
        <p:spPr>
          <a:xfrm>
            <a:off x="1606550" y="6453188"/>
            <a:ext cx="7080250" cy="182562"/>
          </a:xfrm>
        </p:spPr>
        <p:txBody>
          <a:bodyPr/>
          <a:lstStyle>
            <a:lvl1pPr marL="101600" indent="0">
              <a:buNone/>
              <a:defRPr/>
            </a:lvl1pPr>
          </a:lstStyle>
          <a:p>
            <a:pPr lvl="0"/>
            <a:endParaRPr lang="en-US" dirty="0"/>
          </a:p>
        </p:txBody>
      </p:sp>
    </p:spTree>
    <p:extLst>
      <p:ext uri="{BB962C8B-B14F-4D97-AF65-F5344CB8AC3E}">
        <p14:creationId xmlns:p14="http://schemas.microsoft.com/office/powerpoint/2010/main" val="274865975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8">
            <a:alphaModFix/>
          </a:blip>
          <a:srcRect/>
          <a:stretch/>
        </p:blipFill>
        <p:spPr>
          <a:xfrm>
            <a:off x="443972" y="6429709"/>
            <a:ext cx="917999" cy="279914"/>
          </a:xfrm>
          <a:prstGeom prst="rect">
            <a:avLst/>
          </a:prstGeom>
          <a:noFill/>
          <a:ln>
            <a:noFill/>
          </a:ln>
        </p:spPr>
      </p:pic>
      <p:sp>
        <p:nvSpPr>
          <p:cNvPr id="9" name="Shape 16"/>
          <p:cNvSpPr txBox="1"/>
          <p:nvPr userDrawn="1"/>
        </p:nvSpPr>
        <p:spPr>
          <a:xfrm>
            <a:off x="1600200" y="6429344"/>
            <a:ext cx="7162799" cy="200054"/>
          </a:xfrm>
          <a:prstGeom prst="rect">
            <a:avLst/>
          </a:prstGeom>
          <a:noFill/>
          <a:ln>
            <a:noFill/>
          </a:ln>
        </p:spPr>
        <p:txBody>
          <a:bodyPr lIns="91425" tIns="45700" rIns="91425" bIns="45700" anchor="t" anchorCtr="0">
            <a:noAutofit/>
          </a:bodyPr>
          <a:lstStyle/>
          <a:p>
            <a:pPr marL="101600" indent="0" algn="r">
              <a:buNone/>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a:t>
            </a:r>
            <a:r>
              <a:rPr lang="en-US" sz="1200" dirty="0" smtClean="0">
                <a:latin typeface="Verdana" panose="020B0604030504040204" pitchFamily="34" charset="0"/>
                <a:ea typeface="Verdana" panose="020B0604030504040204" pitchFamily="34" charset="0"/>
                <a:cs typeface="Verdana" panose="020B0604030504040204" pitchFamily="34" charset="0"/>
              </a:rPr>
              <a:t>2017, 2013, 2011 </a:t>
            </a:r>
            <a:r>
              <a:rPr lang="en-US" altLang="en-US" sz="1200" dirty="0" smtClean="0">
                <a:latin typeface="Verdana" panose="020B0604030504040204" pitchFamily="34" charset="0"/>
                <a:ea typeface="Verdana" panose="020B0604030504040204" pitchFamily="34" charset="0"/>
                <a:cs typeface="Verdana" panose="020B0604030504040204" pitchFamily="34" charset="0"/>
              </a:rPr>
              <a:t>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38607585"/>
      </p:ext>
    </p:extLst>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3">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932674979"/>
      </p:ext>
    </p:extLst>
  </p:cSld>
  <p:clrMap bg1="lt1" tx1="dk1" bg2="dk2" tx2="lt2" accent1="accent1" accent2="accent2" accent3="accent3" accent4="accent4" accent5="accent5" accent6="accent6" hlink="hlink" folHlink="folHlink"/>
  <p:sldLayoutIdLst>
    <p:sldLayoutId id="2147483685" r:id="rId1"/>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xml"/><Relationship Id="rId1" Type="http://schemas.openxmlformats.org/officeDocument/2006/relationships/vmlDrawing" Target="../drawings/vmlDrawing2.vml"/><Relationship Id="rId5" Type="http://schemas.openxmlformats.org/officeDocument/2006/relationships/image" Target="../media/image11.png"/><Relationship Id="rId4" Type="http://schemas.openxmlformats.org/officeDocument/2006/relationships/image" Target="../media/image10.w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image" Target="../media/image3.wmf"/></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63.wmf"/><Relationship Id="rId3" Type="http://schemas.openxmlformats.org/officeDocument/2006/relationships/image" Target="../media/image64.png"/><Relationship Id="rId7" Type="http://schemas.openxmlformats.org/officeDocument/2006/relationships/image" Target="../media/image60.wmf"/><Relationship Id="rId12" Type="http://schemas.openxmlformats.org/officeDocument/2006/relationships/oleObject" Target="../embeddings/oleObject7.bin"/><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oleObject" Target="../embeddings/oleObject4.bin"/><Relationship Id="rId11" Type="http://schemas.openxmlformats.org/officeDocument/2006/relationships/image" Target="../media/image62.wmf"/><Relationship Id="rId5" Type="http://schemas.openxmlformats.org/officeDocument/2006/relationships/image" Target="../media/image59.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61.wmf"/></Relationships>
</file>

<file path=ppt/slides/_rels/slide79.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Title 1"/>
          <p:cNvSpPr txBox="1">
            <a:spLocks noGrp="1"/>
          </p:cNvSpPr>
          <p:nvPr>
            <p:ph type="title"/>
          </p:nvPr>
        </p:nvSpPr>
        <p:spPr/>
        <p:txBody>
          <a:bodyPr/>
          <a:lstStyle/>
          <a:p>
            <a:pPr lvl="0"/>
            <a:r>
              <a:rPr lang="en-US" dirty="0" smtClean="0"/>
              <a:t>The Practice of Computing Using Python</a:t>
            </a:r>
            <a:endParaRPr lang="en-US" dirty="0">
              <a:sym typeface="Times New Roman"/>
            </a:endParaRPr>
          </a:p>
        </p:txBody>
      </p:sp>
      <p:sp>
        <p:nvSpPr>
          <p:cNvPr id="196" name="Text Placeholder 2"/>
          <p:cNvSpPr txBox="1">
            <a:spLocks noGrp="1"/>
          </p:cNvSpPr>
          <p:nvPr>
            <p:ph type="body" idx="1"/>
          </p:nvPr>
        </p:nvSpPr>
        <p:spPr/>
        <p:txBody>
          <a:bodyPr/>
          <a:lstStyle/>
          <a:p>
            <a:r>
              <a:rPr lang="en-US" smtClean="0"/>
              <a:t>Third Edition</a:t>
            </a:r>
            <a:endParaRPr lang="en-IN" dirty="0"/>
          </a:p>
        </p:txBody>
      </p:sp>
      <p:sp>
        <p:nvSpPr>
          <p:cNvPr id="198" name="Text Placeholder 3"/>
          <p:cNvSpPr txBox="1">
            <a:spLocks noGrp="1"/>
          </p:cNvSpPr>
          <p:nvPr>
            <p:ph type="body" idx="2"/>
          </p:nvPr>
        </p:nvSpPr>
        <p:spPr/>
        <p:txBody>
          <a:bodyPr/>
          <a:lstStyle/>
          <a:p>
            <a:pPr lvl="0"/>
            <a:r>
              <a:rPr lang="en-US" dirty="0" smtClean="0">
                <a:sym typeface="Arial"/>
              </a:rPr>
              <a:t>Chapter 4</a:t>
            </a:r>
            <a:endParaRPr lang="en-US" dirty="0">
              <a:sym typeface="Arial"/>
            </a:endParaRPr>
          </a:p>
        </p:txBody>
      </p:sp>
      <p:sp>
        <p:nvSpPr>
          <p:cNvPr id="199" name="Text Placeholder 4"/>
          <p:cNvSpPr txBox="1">
            <a:spLocks noGrp="1"/>
          </p:cNvSpPr>
          <p:nvPr>
            <p:ph type="body" idx="3"/>
          </p:nvPr>
        </p:nvSpPr>
        <p:spPr/>
        <p:txBody>
          <a:bodyPr/>
          <a:lstStyle/>
          <a:p>
            <a:r>
              <a:rPr lang="en-US" dirty="0"/>
              <a:t>Working with Strings</a:t>
            </a:r>
          </a:p>
        </p:txBody>
      </p:sp>
      <p:pic>
        <p:nvPicPr>
          <p:cNvPr id="7" name="Picture 5" descr="Front Cover: The Practice of Computing Using Python Third Edition by Punch and Enbod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028" y="1669774"/>
            <a:ext cx="3551582" cy="4506084"/>
          </a:xfrm>
          <a:prstGeom prst="rect">
            <a:avLst/>
          </a:prstGeom>
          <a:ln w="9525">
            <a:solidFill>
              <a:schemeClr val="tx1"/>
            </a:solidFill>
          </a:ln>
        </p:spPr>
      </p:pic>
      <p:sp>
        <p:nvSpPr>
          <p:cNvPr id="2" name="Text Placeholder 6"/>
          <p:cNvSpPr>
            <a:spLocks noGrp="1"/>
          </p:cNvSpPr>
          <p:nvPr>
            <p:ph type="body" sz="quarter" idx="13"/>
          </p:nvPr>
        </p:nvSpPr>
        <p:spPr>
          <a:xfrm>
            <a:off x="1692343" y="6377021"/>
            <a:ext cx="7080250" cy="361498"/>
          </a:xfrm>
        </p:spPr>
        <p:txBody>
          <a:bodyPr/>
          <a:lstStyle/>
          <a:p>
            <a:pPr marL="101600" indent="0" algn="r">
              <a:buNone/>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a:t>
            </a:r>
            <a:r>
              <a:rPr lang="en-US" sz="1200" dirty="0">
                <a:latin typeface="Verdana" panose="020B0604030504040204" pitchFamily="34" charset="0"/>
                <a:ea typeface="Verdana" panose="020B0604030504040204" pitchFamily="34" charset="0"/>
                <a:cs typeface="Verdana" panose="020B0604030504040204" pitchFamily="34" charset="0"/>
              </a:rPr>
              <a:t>2017, 2013, </a:t>
            </a:r>
            <a:r>
              <a:rPr lang="en-US" sz="1200" dirty="0" smtClean="0">
                <a:latin typeface="Verdana" panose="020B0604030504040204" pitchFamily="34" charset="0"/>
                <a:ea typeface="Verdana" panose="020B0604030504040204" pitchFamily="34" charset="0"/>
                <a:cs typeface="Verdana" panose="020B0604030504040204" pitchFamily="34" charset="0"/>
              </a:rPr>
              <a:t>2011 </a:t>
            </a:r>
            <a:r>
              <a:rPr lang="en-US" altLang="en-US" sz="1200" dirty="0" smtClean="0">
                <a:latin typeface="Verdana" panose="020B0604030504040204" pitchFamily="34" charset="0"/>
                <a:ea typeface="Verdana" panose="020B0604030504040204" pitchFamily="34" charset="0"/>
                <a:cs typeface="Verdana" panose="020B0604030504040204" pitchFamily="34" charset="0"/>
              </a:rPr>
              <a:t>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4448540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Index </a:t>
            </a:r>
            <a:r>
              <a:rPr lang="en-US" sz="2000" b="0" dirty="0" smtClean="0"/>
              <a:t>(2 </a:t>
            </a:r>
            <a:r>
              <a:rPr lang="en-US" sz="2000" b="0" dirty="0"/>
              <a:t>of 2)</a:t>
            </a:r>
            <a:endParaRPr lang="en-US" dirty="0"/>
          </a:p>
        </p:txBody>
      </p:sp>
      <p:pic>
        <p:nvPicPr>
          <p:cNvPr id="5" name="Picture 2" descr="A table titled the index values for the string hello world, has 3 rows. Only the top two rows have headings. Headings as follows. Row 1. Characters. Row 2. Index. The rows read left to right as. Row 1. H E L L O blank W O R L D. Row 2. 0 1 2 3 4 5 6 7 8 9 and 10. Row 3. Blank, blank, blank, blank, blank, blank, blank, blank, ellipses, negative 2, and negative 1."/>
          <p:cNvPicPr>
            <a:picLocks noGrp="1" noChangeAspect="1"/>
          </p:cNvPicPr>
          <p:nvPr>
            <p:ph sz="quarter" idx="4294967295"/>
          </p:nvPr>
        </p:nvPicPr>
        <p:blipFill rotWithShape="1">
          <a:blip r:embed="rId2"/>
          <a:srcRect b="14286"/>
          <a:stretch/>
        </p:blipFill>
        <p:spPr>
          <a:xfrm>
            <a:off x="876300" y="2294625"/>
            <a:ext cx="7391400" cy="2286000"/>
          </a:xfrm>
        </p:spPr>
      </p:pic>
      <p:sp>
        <p:nvSpPr>
          <p:cNvPr id="3" name="Text Placeholder 2"/>
          <p:cNvSpPr>
            <a:spLocks noGrp="1"/>
          </p:cNvSpPr>
          <p:nvPr>
            <p:ph type="body" sz="quarter" idx="10"/>
          </p:nvPr>
        </p:nvSpPr>
        <p:spPr/>
        <p:txBody>
          <a:bodyPr/>
          <a:lstStyle/>
          <a:p>
            <a:r>
              <a:rPr lang="en-US" b="1" dirty="0" smtClean="0"/>
              <a:t>Figure </a:t>
            </a:r>
            <a:r>
              <a:rPr lang="en-US" b="1" dirty="0"/>
              <a:t>4.1 </a:t>
            </a:r>
            <a:r>
              <a:rPr lang="en-US" dirty="0"/>
              <a:t>The index values for the string </a:t>
            </a:r>
            <a:r>
              <a:rPr lang="en-US" dirty="0" smtClean="0"/>
              <a:t>‘Hello World’.</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dirty="0" smtClean="0"/>
              <a:t>Accessing an Element</a:t>
            </a:r>
            <a:endParaRPr lang="en-US" dirty="0"/>
          </a:p>
        </p:txBody>
      </p:sp>
      <p:sp>
        <p:nvSpPr>
          <p:cNvPr id="4" name="Content Placeholder 2"/>
          <p:cNvSpPr>
            <a:spLocks noGrp="1"/>
          </p:cNvSpPr>
          <p:nvPr>
            <p:ph type="body" idx="1"/>
          </p:nvPr>
        </p:nvSpPr>
        <p:spPr>
          <a:xfrm>
            <a:off x="457200" y="1600201"/>
            <a:ext cx="8229600" cy="914400"/>
          </a:xfrm>
        </p:spPr>
        <p:txBody>
          <a:bodyPr/>
          <a:lstStyle/>
          <a:p>
            <a:pPr marL="0" indent="0">
              <a:buNone/>
            </a:pPr>
            <a:r>
              <a:rPr lang="en-US" dirty="0" smtClean="0">
                <a:solidFill>
                  <a:schemeClr val="tx1"/>
                </a:solidFill>
              </a:rPr>
              <a:t>A particular element of the string is accessed by the index of the element surrounded by square brackets</a:t>
            </a:r>
          </a:p>
        </p:txBody>
      </p:sp>
      <p:graphicFrame>
        <p:nvGraphicFramePr>
          <p:cNvPr id="5" name="Object 4" descr="A left bracket and a right bracket."/>
          <p:cNvGraphicFramePr>
            <a:graphicFrameLocks noChangeAspect="1"/>
          </p:cNvGraphicFramePr>
          <p:nvPr>
            <p:extLst>
              <p:ext uri="{D42A27DB-BD31-4B8C-83A1-F6EECF244321}">
                <p14:modId xmlns:p14="http://schemas.microsoft.com/office/powerpoint/2010/main" val="1195001148"/>
              </p:ext>
            </p:extLst>
          </p:nvPr>
        </p:nvGraphicFramePr>
        <p:xfrm>
          <a:off x="6781800" y="2133600"/>
          <a:ext cx="279400" cy="292100"/>
        </p:xfrm>
        <a:graphic>
          <a:graphicData uri="http://schemas.openxmlformats.org/presentationml/2006/ole">
            <mc:AlternateContent xmlns:mc="http://schemas.openxmlformats.org/markup-compatibility/2006">
              <mc:Choice xmlns:v="urn:schemas-microsoft-com:vml" Requires="v">
                <p:oleObj spid="_x0000_s3097" name="Equation" r:id="rId3" imgW="279360" imgH="291960" progId="Equation.DSMT4">
                  <p:embed/>
                </p:oleObj>
              </mc:Choice>
              <mc:Fallback>
                <p:oleObj name="Equation" r:id="rId3" imgW="279360" imgH="291960" progId="Equation.DSMT4">
                  <p:embed/>
                  <p:pic>
                    <p:nvPicPr>
                      <p:cNvPr id="0" name=""/>
                      <p:cNvPicPr/>
                      <p:nvPr/>
                    </p:nvPicPr>
                    <p:blipFill>
                      <a:blip r:embed="rId4"/>
                      <a:stretch>
                        <a:fillRect/>
                      </a:stretch>
                    </p:blipFill>
                    <p:spPr>
                      <a:xfrm>
                        <a:off x="6781800" y="2133600"/>
                        <a:ext cx="279400" cy="292100"/>
                      </a:xfrm>
                      <a:prstGeom prst="rect">
                        <a:avLst/>
                      </a:prstGeom>
                    </p:spPr>
                  </p:pic>
                </p:oleObj>
              </mc:Fallback>
            </mc:AlternateContent>
          </a:graphicData>
        </a:graphic>
      </p:graphicFrame>
      <p:pic>
        <p:nvPicPr>
          <p:cNvPr id="2" name="Picture 1" descr="Code has four lines, as follows. Line 1. Hello underscore s t r equals quote Hello World quote. Line 2. Print left parenthesis hello underscore s t r left bracket 1 right bracket right parenthesis equals greater than prints e. Line 3. Print left parenthesis hello underscore s t r left bracket minus 1 right bracket right parenthesis equals greater than prints d. Line 4. Print left parenthesis hello underscore s t r left bracket 11 right bracket right parenthesis equals greater than Error."/>
          <p:cNvPicPr>
            <a:picLocks noChangeAspect="1"/>
          </p:cNvPicPr>
          <p:nvPr/>
        </p:nvPicPr>
        <p:blipFill>
          <a:blip r:embed="rId5"/>
          <a:stretch>
            <a:fillRect/>
          </a:stretch>
        </p:blipFill>
        <p:spPr>
          <a:xfrm>
            <a:off x="609600" y="2802152"/>
            <a:ext cx="5645727" cy="2173432"/>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noChangeArrowheads="1"/>
          </p:cNvSpPr>
          <p:nvPr>
            <p:ph type="title"/>
          </p:nvPr>
        </p:nvSpPr>
        <p:spPr/>
        <p:txBody>
          <a:bodyPr/>
          <a:lstStyle/>
          <a:p>
            <a:pPr eaLnBrk="1" hangingPunct="1"/>
            <a:r>
              <a:rPr lang="en-US" dirty="0">
                <a:ea typeface="ＭＳ Ｐゴシック" pitchFamily="-111" charset="-128"/>
                <a:cs typeface="ＭＳ Ｐゴシック" pitchFamily="-111" charset="-128"/>
              </a:rPr>
              <a:t>Slicing, the </a:t>
            </a:r>
            <a:r>
              <a:rPr lang="en-US" dirty="0" smtClean="0">
                <a:ea typeface="ＭＳ Ｐゴシック" pitchFamily="-111" charset="-128"/>
                <a:cs typeface="ＭＳ Ｐゴシック" pitchFamily="-111" charset="-128"/>
              </a:rPr>
              <a:t>Rules</a:t>
            </a:r>
            <a:endParaRPr lang="en-US" dirty="0">
              <a:ea typeface="ＭＳ Ｐゴシック" pitchFamily="-111" charset="-128"/>
              <a:cs typeface="ＭＳ Ｐゴシック" pitchFamily="-111" charset="-128"/>
            </a:endParaRPr>
          </a:p>
        </p:txBody>
      </p:sp>
      <p:sp>
        <p:nvSpPr>
          <p:cNvPr id="29699" name="Content Placeholder 2"/>
          <p:cNvSpPr>
            <a:spLocks noGrp="1" noChangeArrowheads="1"/>
          </p:cNvSpPr>
          <p:nvPr>
            <p:ph type="body" idx="1"/>
          </p:nvPr>
        </p:nvSpPr>
        <p:spPr/>
        <p:txBody>
          <a:bodyPr/>
          <a:lstStyle/>
          <a:p>
            <a:pPr eaLnBrk="1" hangingPunct="1">
              <a:lnSpc>
                <a:spcPct val="80000"/>
              </a:lnSpc>
            </a:pPr>
            <a:r>
              <a:rPr lang="en-US" dirty="0" smtClean="0">
                <a:solidFill>
                  <a:schemeClr val="tx1"/>
                </a:solidFill>
                <a:ea typeface="ＭＳ Ｐゴシック" pitchFamily="-111" charset="-128"/>
                <a:cs typeface="ＭＳ Ｐゴシック" pitchFamily="-111" charset="-128"/>
              </a:rPr>
              <a:t>Slicing is the ability to select a subsequence of the overall sequence</a:t>
            </a:r>
          </a:p>
          <a:p>
            <a:pPr eaLnBrk="1" hangingPunct="1">
              <a:lnSpc>
                <a:spcPct val="80000"/>
              </a:lnSpc>
            </a:pPr>
            <a:r>
              <a:rPr lang="en-US" dirty="0">
                <a:solidFill>
                  <a:schemeClr val="tx1"/>
                </a:solidFill>
                <a:ea typeface="ＭＳ Ｐゴシック" pitchFamily="-111" charset="-128"/>
                <a:cs typeface="ＭＳ Ｐゴシック" pitchFamily="-111" charset="-128"/>
              </a:rPr>
              <a:t>U</a:t>
            </a:r>
            <a:r>
              <a:rPr lang="en-US" dirty="0" smtClean="0">
                <a:solidFill>
                  <a:schemeClr val="tx1"/>
                </a:solidFill>
                <a:ea typeface="ＭＳ Ｐゴシック" pitchFamily="-111" charset="-128"/>
                <a:cs typeface="ＭＳ Ｐゴシック" pitchFamily="-111" charset="-128"/>
              </a:rPr>
              <a:t>ses </a:t>
            </a:r>
            <a:r>
              <a:rPr lang="en-US" dirty="0">
                <a:solidFill>
                  <a:schemeClr val="tx1"/>
                </a:solidFill>
                <a:ea typeface="ＭＳ Ｐゴシック" pitchFamily="-111" charset="-128"/>
                <a:cs typeface="ＭＳ Ｐゴシック" pitchFamily="-111" charset="-128"/>
              </a:rPr>
              <a:t>the syntax </a:t>
            </a:r>
            <a:r>
              <a:rPr lang="en-US" dirty="0">
                <a:solidFill>
                  <a:schemeClr val="tx1"/>
                </a:solidFill>
                <a:latin typeface="Courier New"/>
                <a:ea typeface="ＭＳ Ｐゴシック" pitchFamily="-111" charset="-128"/>
                <a:cs typeface="Courier New"/>
              </a:rPr>
              <a:t>[start : finish]</a:t>
            </a:r>
            <a:r>
              <a:rPr lang="en-US" dirty="0">
                <a:solidFill>
                  <a:schemeClr val="tx1"/>
                </a:solidFill>
                <a:ea typeface="ＭＳ Ｐゴシック" pitchFamily="-111" charset="-128"/>
                <a:cs typeface="ＭＳ Ｐゴシック" pitchFamily="-111" charset="-128"/>
              </a:rPr>
              <a:t>, where:</a:t>
            </a:r>
          </a:p>
          <a:p>
            <a:pPr lvl="1" eaLnBrk="1" hangingPunct="1">
              <a:lnSpc>
                <a:spcPct val="80000"/>
              </a:lnSpc>
            </a:pPr>
            <a:r>
              <a:rPr lang="en-US" dirty="0">
                <a:solidFill>
                  <a:schemeClr val="tx1"/>
                </a:solidFill>
              </a:rPr>
              <a:t> </a:t>
            </a:r>
            <a:r>
              <a:rPr lang="en-US" dirty="0">
                <a:solidFill>
                  <a:schemeClr val="tx1"/>
                </a:solidFill>
                <a:latin typeface="Courier New"/>
                <a:cs typeface="Courier New"/>
              </a:rPr>
              <a:t>start </a:t>
            </a:r>
            <a:r>
              <a:rPr lang="en-US" dirty="0">
                <a:solidFill>
                  <a:schemeClr val="tx1"/>
                </a:solidFill>
              </a:rPr>
              <a:t>is the index of where we start the subsequence</a:t>
            </a:r>
          </a:p>
          <a:p>
            <a:pPr lvl="1" eaLnBrk="1" hangingPunct="1">
              <a:lnSpc>
                <a:spcPct val="80000"/>
              </a:lnSpc>
            </a:pPr>
            <a:r>
              <a:rPr lang="en-US" dirty="0">
                <a:solidFill>
                  <a:schemeClr val="tx1"/>
                </a:solidFill>
                <a:latin typeface="Courier New"/>
                <a:cs typeface="Courier New"/>
              </a:rPr>
              <a:t>finish </a:t>
            </a:r>
            <a:r>
              <a:rPr lang="en-US" dirty="0">
                <a:solidFill>
                  <a:schemeClr val="tx1"/>
                </a:solidFill>
              </a:rPr>
              <a:t>is the index of </a:t>
            </a:r>
            <a:r>
              <a:rPr lang="en-US" b="1" dirty="0">
                <a:solidFill>
                  <a:schemeClr val="tx1"/>
                </a:solidFill>
              </a:rPr>
              <a:t>one after</a:t>
            </a:r>
            <a:r>
              <a:rPr lang="en-US" dirty="0">
                <a:solidFill>
                  <a:schemeClr val="tx1"/>
                </a:solidFill>
              </a:rPr>
              <a:t> where we end the subsequence</a:t>
            </a:r>
          </a:p>
          <a:p>
            <a:pPr eaLnBrk="1" hangingPunct="1">
              <a:lnSpc>
                <a:spcPct val="80000"/>
              </a:lnSpc>
            </a:pPr>
            <a:r>
              <a:rPr lang="en-US" dirty="0" smtClean="0">
                <a:solidFill>
                  <a:schemeClr val="tx1"/>
                </a:solidFill>
                <a:ea typeface="ＭＳ Ｐゴシック" pitchFamily="-111" charset="-128"/>
                <a:cs typeface="ＭＳ Ｐゴシック" pitchFamily="-111" charset="-128"/>
              </a:rPr>
              <a:t>If either </a:t>
            </a:r>
            <a:r>
              <a:rPr lang="en-US" dirty="0" smtClean="0">
                <a:solidFill>
                  <a:schemeClr val="tx1"/>
                </a:solidFill>
                <a:latin typeface="Courier New"/>
                <a:ea typeface="ＭＳ Ｐゴシック" pitchFamily="-111" charset="-128"/>
                <a:cs typeface="Courier New"/>
              </a:rPr>
              <a:t>start </a:t>
            </a:r>
            <a:r>
              <a:rPr lang="en-US" dirty="0" smtClean="0">
                <a:solidFill>
                  <a:schemeClr val="tx1"/>
                </a:solidFill>
                <a:ea typeface="ＭＳ Ｐゴシック" pitchFamily="-111" charset="-128"/>
                <a:cs typeface="ＭＳ Ｐゴシック" pitchFamily="-111" charset="-128"/>
              </a:rPr>
              <a:t>or </a:t>
            </a:r>
            <a:r>
              <a:rPr lang="en-US" dirty="0" smtClean="0">
                <a:solidFill>
                  <a:schemeClr val="tx1"/>
                </a:solidFill>
                <a:latin typeface="Courier New"/>
                <a:ea typeface="ＭＳ Ｐゴシック" pitchFamily="-111" charset="-128"/>
                <a:cs typeface="Courier New"/>
              </a:rPr>
              <a:t>finish </a:t>
            </a:r>
            <a:r>
              <a:rPr lang="en-US" dirty="0" smtClean="0">
                <a:solidFill>
                  <a:schemeClr val="tx1"/>
                </a:solidFill>
                <a:ea typeface="ＭＳ Ｐゴシック" pitchFamily="-111" charset="-128"/>
                <a:cs typeface="ＭＳ Ｐゴシック" pitchFamily="-111" charset="-128"/>
              </a:rPr>
              <a:t>are not provided, it defaults to the beginning of the sequence for </a:t>
            </a:r>
            <a:r>
              <a:rPr lang="en-US" dirty="0" smtClean="0">
                <a:solidFill>
                  <a:schemeClr val="tx1"/>
                </a:solidFill>
                <a:latin typeface="Courier New"/>
                <a:ea typeface="ＭＳ Ｐゴシック" pitchFamily="-111" charset="-128"/>
                <a:cs typeface="Courier New"/>
              </a:rPr>
              <a:t>start </a:t>
            </a:r>
            <a:r>
              <a:rPr lang="en-US" dirty="0" smtClean="0">
                <a:solidFill>
                  <a:schemeClr val="tx1"/>
                </a:solidFill>
                <a:ea typeface="ＭＳ Ｐゴシック" pitchFamily="-111" charset="-128"/>
                <a:cs typeface="ＭＳ Ｐゴシック" pitchFamily="-111" charset="-128"/>
              </a:rPr>
              <a:t>and the end of the sequence for </a:t>
            </a:r>
            <a:r>
              <a:rPr lang="en-US" dirty="0" smtClean="0">
                <a:solidFill>
                  <a:schemeClr val="tx1"/>
                </a:solidFill>
                <a:latin typeface="Courier New"/>
                <a:ea typeface="ＭＳ Ｐゴシック" pitchFamily="-111" charset="-128"/>
                <a:cs typeface="Courier New"/>
              </a:rPr>
              <a:t>finish</a:t>
            </a:r>
            <a:endParaRPr lang="en-US" dirty="0">
              <a:solidFill>
                <a:schemeClr val="tx1"/>
              </a:solidFill>
              <a:latin typeface="Courier New"/>
              <a:ea typeface="ＭＳ Ｐゴシック" pitchFamily="-111" charset="-128"/>
              <a:cs typeface="Courier New"/>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noChangeArrowheads="1"/>
          </p:cNvSpPr>
          <p:nvPr>
            <p:ph type="title"/>
          </p:nvPr>
        </p:nvSpPr>
        <p:spPr/>
        <p:txBody>
          <a:bodyPr/>
          <a:lstStyle/>
          <a:p>
            <a:pPr eaLnBrk="1" hangingPunct="1"/>
            <a:r>
              <a:rPr lang="en-US" dirty="0" smtClean="0">
                <a:ea typeface="ＭＳ Ｐゴシック" pitchFamily="-111" charset="-128"/>
                <a:cs typeface="ＭＳ Ｐゴシック" pitchFamily="-111" charset="-128"/>
              </a:rPr>
              <a:t>Half Open Range for Slices</a:t>
            </a:r>
            <a:endParaRPr lang="en-US" dirty="0">
              <a:ea typeface="ＭＳ Ｐゴシック" pitchFamily="-111" charset="-128"/>
              <a:cs typeface="ＭＳ Ｐゴシック" pitchFamily="-111" charset="-128"/>
            </a:endParaRPr>
          </a:p>
        </p:txBody>
      </p:sp>
      <p:sp>
        <p:nvSpPr>
          <p:cNvPr id="31747" name="Content Placeholder 2"/>
          <p:cNvSpPr>
            <a:spLocks noGrp="1" noChangeArrowheads="1"/>
          </p:cNvSpPr>
          <p:nvPr>
            <p:ph type="body" idx="1"/>
          </p:nvPr>
        </p:nvSpPr>
        <p:spPr/>
        <p:txBody>
          <a:bodyPr/>
          <a:lstStyle/>
          <a:p>
            <a:pPr eaLnBrk="1" hangingPunct="1"/>
            <a:r>
              <a:rPr lang="en-US" dirty="0" smtClean="0">
                <a:ea typeface="ＭＳ Ｐゴシック" pitchFamily="-111" charset="-128"/>
                <a:cs typeface="ＭＳ Ｐゴシック" pitchFamily="-111" charset="-128"/>
              </a:rPr>
              <a:t>Slicing uses what is called a half-open range</a:t>
            </a:r>
          </a:p>
          <a:p>
            <a:pPr eaLnBrk="1" hangingPunct="1"/>
            <a:r>
              <a:rPr lang="en-US" dirty="0" smtClean="0">
                <a:ea typeface="ＭＳ Ｐゴシック" pitchFamily="-111" charset="-128"/>
                <a:cs typeface="ＭＳ Ｐゴシック" pitchFamily="-111" charset="-128"/>
              </a:rPr>
              <a:t>The first index is included in the sequence</a:t>
            </a:r>
          </a:p>
          <a:p>
            <a:pPr eaLnBrk="1" hangingPunct="1"/>
            <a:r>
              <a:rPr lang="en-US" dirty="0" smtClean="0">
                <a:ea typeface="ＭＳ Ｐゴシック" pitchFamily="-111" charset="-128"/>
                <a:cs typeface="ＭＳ Ｐゴシック" pitchFamily="-111" charset="-128"/>
              </a:rPr>
              <a:t>The last index is one </a:t>
            </a:r>
            <a:r>
              <a:rPr lang="en-US" b="1" dirty="0" smtClean="0">
                <a:ea typeface="ＭＳ Ｐゴシック" pitchFamily="-111" charset="-128"/>
                <a:cs typeface="ＭＳ Ｐゴシック" pitchFamily="-111" charset="-128"/>
              </a:rPr>
              <a:t>after</a:t>
            </a:r>
            <a:r>
              <a:rPr lang="en-US" dirty="0" smtClean="0">
                <a:ea typeface="ＭＳ Ｐゴシック" pitchFamily="-111" charset="-128"/>
                <a:cs typeface="ＭＳ Ｐゴシック" pitchFamily="-111" charset="-128"/>
              </a:rPr>
              <a:t> what is included</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15371"/>
            <a:ext cx="8229600" cy="1097279"/>
          </a:xfrm>
        </p:spPr>
        <p:txBody>
          <a:bodyPr/>
          <a:lstStyle/>
          <a:p>
            <a:r>
              <a:rPr lang="en-US" dirty="0"/>
              <a:t>Indexing and </a:t>
            </a:r>
            <a:r>
              <a:rPr lang="en-US" dirty="0" smtClean="0"/>
              <a:t>Slicing </a:t>
            </a:r>
            <a:r>
              <a:rPr lang="en-US" sz="2000" b="0" dirty="0" smtClean="0"/>
              <a:t>(1 of  4)</a:t>
            </a:r>
            <a:endParaRPr lang="en-US" sz="2000" b="0" dirty="0"/>
          </a:p>
        </p:txBody>
      </p:sp>
      <p:pic>
        <p:nvPicPr>
          <p:cNvPr id="5" name="Picture 2" descr="The code titled hello string left bracket 6 colon 10 right bracket indexes splicing. The code has two lines. Line 1. Characters. H e l l o space W o r l d. Line 2. Index. 0 1 2 3 4 5 6 7 8 9 10. In the splice the code reads. W o r l with 6 first and 10 last."/>
          <p:cNvPicPr>
            <a:picLocks noChangeAspect="1"/>
          </p:cNvPicPr>
          <p:nvPr/>
        </p:nvPicPr>
        <p:blipFill rotWithShape="1">
          <a:blip r:embed="rId2"/>
          <a:srcRect b="9317"/>
          <a:stretch/>
        </p:blipFill>
        <p:spPr>
          <a:xfrm>
            <a:off x="647700" y="2209800"/>
            <a:ext cx="7848600" cy="3178629"/>
          </a:xfrm>
          <a:prstGeom prst="rect">
            <a:avLst/>
          </a:prstGeom>
          <a:noFill/>
          <a:ln>
            <a:noFill/>
          </a:ln>
        </p:spPr>
      </p:pic>
      <p:sp>
        <p:nvSpPr>
          <p:cNvPr id="6" name="Text Placeholder 3"/>
          <p:cNvSpPr>
            <a:spLocks noGrp="1"/>
          </p:cNvSpPr>
          <p:nvPr>
            <p:ph type="body" sz="quarter" idx="10"/>
          </p:nvPr>
        </p:nvSpPr>
        <p:spPr>
          <a:xfrm>
            <a:off x="457200" y="5562600"/>
            <a:ext cx="8229600" cy="685800"/>
          </a:xfrm>
        </p:spPr>
        <p:txBody>
          <a:bodyPr/>
          <a:lstStyle/>
          <a:p>
            <a:r>
              <a:rPr lang="en-US" b="1" dirty="0" smtClean="0"/>
              <a:t>Figure </a:t>
            </a:r>
            <a:r>
              <a:rPr lang="en-US" b="1" dirty="0"/>
              <a:t>4.2 </a:t>
            </a:r>
            <a:r>
              <a:rPr lang="en-US" dirty="0"/>
              <a:t>Indexing subsequences with slicing.</a:t>
            </a:r>
          </a:p>
        </p:txBody>
      </p:sp>
    </p:spTree>
    <p:extLst>
      <p:ext uri="{BB962C8B-B14F-4D97-AF65-F5344CB8AC3E}">
        <p14:creationId xmlns:p14="http://schemas.microsoft.com/office/powerpoint/2010/main" val="3775754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15371"/>
            <a:ext cx="8229600" cy="1097279"/>
          </a:xfrm>
        </p:spPr>
        <p:txBody>
          <a:bodyPr/>
          <a:lstStyle/>
          <a:p>
            <a:r>
              <a:rPr lang="en-US" dirty="0"/>
              <a:t>Indexing and Slicing </a:t>
            </a:r>
            <a:r>
              <a:rPr lang="en-US" sz="2000" b="0" dirty="0" smtClean="0"/>
              <a:t>(2 </a:t>
            </a:r>
            <a:r>
              <a:rPr lang="en-US" sz="2000" b="0" dirty="0"/>
              <a:t>of  4)</a:t>
            </a:r>
            <a:endParaRPr lang="en-US" dirty="0"/>
          </a:p>
        </p:txBody>
      </p:sp>
      <p:pic>
        <p:nvPicPr>
          <p:cNvPr id="5" name="Picture 2" descr="Two codes give examples of splice. First code. Titled hello string left bracket 6 colon right bracket has two lines. Line 1. Characters h e l l o space w o r l d. Line 2. Index 0 1 2 3 4 5 6 7 8 9 10. For the splice, code reads world with 6 first and after 10 last. Second code titled hello string left bracket colon 5 right bracket has two lines of code. Line 1. Characters h e l l o space w o r l d. Line 2. Index 0 1 2 3 4 5 6 7 8 9 10. The splice for the code reads hello with 0 first and 5 last. "/>
          <p:cNvPicPr>
            <a:picLocks noChangeAspect="1"/>
          </p:cNvPicPr>
          <p:nvPr/>
        </p:nvPicPr>
        <p:blipFill rotWithShape="1">
          <a:blip r:embed="rId2"/>
          <a:srcRect b="9906"/>
          <a:stretch/>
        </p:blipFill>
        <p:spPr>
          <a:xfrm>
            <a:off x="647700" y="1790700"/>
            <a:ext cx="7848600" cy="4114800"/>
          </a:xfrm>
          <a:prstGeom prst="rect">
            <a:avLst/>
          </a:prstGeom>
          <a:noFill/>
          <a:ln>
            <a:noFill/>
          </a:ln>
        </p:spPr>
      </p:pic>
      <p:sp>
        <p:nvSpPr>
          <p:cNvPr id="6" name="Text Placeholder 3"/>
          <p:cNvSpPr>
            <a:spLocks noGrp="1"/>
          </p:cNvSpPr>
          <p:nvPr>
            <p:ph type="body" sz="quarter" idx="10"/>
          </p:nvPr>
        </p:nvSpPr>
        <p:spPr>
          <a:xfrm>
            <a:off x="457200" y="5932932"/>
            <a:ext cx="8229600" cy="342900"/>
          </a:xfrm>
        </p:spPr>
        <p:txBody>
          <a:bodyPr/>
          <a:lstStyle/>
          <a:p>
            <a:r>
              <a:rPr lang="en-US" b="1" dirty="0" smtClean="0"/>
              <a:t>Figure </a:t>
            </a:r>
            <a:r>
              <a:rPr lang="en-US" b="1" dirty="0"/>
              <a:t>4.3 </a:t>
            </a:r>
            <a:r>
              <a:rPr lang="en-US" dirty="0"/>
              <a:t>Two default slice examples.</a:t>
            </a:r>
          </a:p>
        </p:txBody>
      </p:sp>
    </p:spTree>
    <p:extLst>
      <p:ext uri="{BB962C8B-B14F-4D97-AF65-F5344CB8AC3E}">
        <p14:creationId xmlns:p14="http://schemas.microsoft.com/office/powerpoint/2010/main" val="40949486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15371"/>
            <a:ext cx="8229600" cy="1097279"/>
          </a:xfrm>
        </p:spPr>
        <p:txBody>
          <a:bodyPr/>
          <a:lstStyle/>
          <a:p>
            <a:r>
              <a:rPr lang="en-US" dirty="0"/>
              <a:t>Indexing and Slicing </a:t>
            </a:r>
            <a:r>
              <a:rPr lang="en-US" sz="2000" b="0" dirty="0" smtClean="0"/>
              <a:t>(3 </a:t>
            </a:r>
            <a:r>
              <a:rPr lang="en-US" sz="2000" b="0" dirty="0"/>
              <a:t>of  4)</a:t>
            </a:r>
            <a:endParaRPr lang="en-US" dirty="0"/>
          </a:p>
        </p:txBody>
      </p:sp>
      <p:pic>
        <p:nvPicPr>
          <p:cNvPr id="5" name="Picture 2" descr="A code has a negative index. Code titled hello String left bracket negative 1 right bracket has three lines. Line 1. Characters h e l l o space w o r l d. Line 2. Index 0 1 2 3 4 5 6 7 8 9 10. Line 3. Negative 11 negative 10 negative 9 negative 8 negative 7 negative 6 negative 5 negative 4 negative 3 negative 2 negative 1. With the splice after d 10 and negative 1. "/>
          <p:cNvPicPr>
            <a:picLocks noChangeAspect="1"/>
          </p:cNvPicPr>
          <p:nvPr/>
        </p:nvPicPr>
        <p:blipFill rotWithShape="1">
          <a:blip r:embed="rId2"/>
          <a:srcRect b="14000"/>
          <a:stretch/>
        </p:blipFill>
        <p:spPr>
          <a:xfrm>
            <a:off x="608806" y="2057400"/>
            <a:ext cx="7926388" cy="3276600"/>
          </a:xfrm>
          <a:prstGeom prst="rect">
            <a:avLst/>
          </a:prstGeom>
          <a:noFill/>
          <a:ln>
            <a:noFill/>
          </a:ln>
        </p:spPr>
      </p:pic>
      <p:sp>
        <p:nvSpPr>
          <p:cNvPr id="6" name="Text Placeholder 3"/>
          <p:cNvSpPr>
            <a:spLocks noGrp="1"/>
          </p:cNvSpPr>
          <p:nvPr>
            <p:ph type="body" sz="quarter" idx="10"/>
          </p:nvPr>
        </p:nvSpPr>
        <p:spPr>
          <a:xfrm>
            <a:off x="457200" y="5562600"/>
            <a:ext cx="8229600" cy="685800"/>
          </a:xfrm>
        </p:spPr>
        <p:txBody>
          <a:bodyPr/>
          <a:lstStyle/>
          <a:p>
            <a:r>
              <a:rPr lang="en-US" b="1" dirty="0" smtClean="0"/>
              <a:t>Figure </a:t>
            </a:r>
            <a:r>
              <a:rPr lang="en-US" b="1" dirty="0"/>
              <a:t>4.4 </a:t>
            </a:r>
            <a:r>
              <a:rPr lang="en-US" dirty="0"/>
              <a:t>Negative indices.</a:t>
            </a:r>
          </a:p>
        </p:txBody>
      </p:sp>
    </p:spTree>
    <p:extLst>
      <p:ext uri="{BB962C8B-B14F-4D97-AF65-F5344CB8AC3E}">
        <p14:creationId xmlns:p14="http://schemas.microsoft.com/office/powerpoint/2010/main" val="2764013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15371"/>
            <a:ext cx="8229600" cy="1097279"/>
          </a:xfrm>
        </p:spPr>
        <p:txBody>
          <a:bodyPr/>
          <a:lstStyle/>
          <a:p>
            <a:r>
              <a:rPr lang="en-US" dirty="0"/>
              <a:t>Indexing and Slicing </a:t>
            </a:r>
            <a:r>
              <a:rPr lang="en-US" sz="2000" b="0" dirty="0" smtClean="0"/>
              <a:t>(4 </a:t>
            </a:r>
            <a:r>
              <a:rPr lang="en-US" sz="2000" b="0" dirty="0"/>
              <a:t>of  4)</a:t>
            </a:r>
            <a:endParaRPr lang="en-US" dirty="0"/>
          </a:p>
        </p:txBody>
      </p:sp>
      <p:pic>
        <p:nvPicPr>
          <p:cNvPr id="5" name="Picture 2" descr="A code titled hello string left bracket 3 colon negative 2 right bracket has two lines. Line 1. Characters H e l l o space W o r l d. Line 2. Index 0 1 2 3 4 5 6 7 8 9 10. The splice in code occurs first at l o 3 and last at l 9. "/>
          <p:cNvPicPr>
            <a:picLocks noChangeAspect="1"/>
          </p:cNvPicPr>
          <p:nvPr/>
        </p:nvPicPr>
        <p:blipFill rotWithShape="1">
          <a:blip r:embed="rId2"/>
          <a:srcRect b="12364"/>
          <a:stretch/>
        </p:blipFill>
        <p:spPr>
          <a:xfrm>
            <a:off x="685800" y="2133600"/>
            <a:ext cx="7772400" cy="3071812"/>
          </a:xfrm>
          <a:prstGeom prst="rect">
            <a:avLst/>
          </a:prstGeom>
          <a:noFill/>
          <a:ln>
            <a:noFill/>
          </a:ln>
        </p:spPr>
      </p:pic>
      <p:sp>
        <p:nvSpPr>
          <p:cNvPr id="6" name="Text Placeholder 3"/>
          <p:cNvSpPr>
            <a:spLocks noGrp="1"/>
          </p:cNvSpPr>
          <p:nvPr>
            <p:ph type="body" sz="quarter" idx="10"/>
          </p:nvPr>
        </p:nvSpPr>
        <p:spPr>
          <a:xfrm>
            <a:off x="457200" y="5562600"/>
            <a:ext cx="8229600" cy="685800"/>
          </a:xfrm>
        </p:spPr>
        <p:txBody>
          <a:bodyPr/>
          <a:lstStyle/>
          <a:p>
            <a:r>
              <a:rPr lang="en-US" b="1" dirty="0" smtClean="0"/>
              <a:t>Figure </a:t>
            </a:r>
            <a:r>
              <a:rPr lang="en-US" b="1" dirty="0"/>
              <a:t>4.5 </a:t>
            </a:r>
            <a:r>
              <a:rPr lang="en-US" dirty="0"/>
              <a:t>Another slice example.</a:t>
            </a:r>
          </a:p>
        </p:txBody>
      </p:sp>
    </p:spTree>
    <p:extLst>
      <p:ext uri="{BB962C8B-B14F-4D97-AF65-F5344CB8AC3E}">
        <p14:creationId xmlns:p14="http://schemas.microsoft.com/office/powerpoint/2010/main" val="2569287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noChangeArrowheads="1"/>
          </p:cNvSpPr>
          <p:nvPr>
            <p:ph type="title"/>
          </p:nvPr>
        </p:nvSpPr>
        <p:spPr/>
        <p:txBody>
          <a:bodyPr/>
          <a:lstStyle/>
          <a:p>
            <a:pPr eaLnBrk="1" hangingPunct="1"/>
            <a:r>
              <a:rPr lang="en-US" dirty="0" smtClean="0">
                <a:ea typeface="ＭＳ Ｐゴシック" pitchFamily="-111" charset="-128"/>
                <a:cs typeface="ＭＳ Ｐゴシック" pitchFamily="-111" charset="-128"/>
              </a:rPr>
              <a:t>Extended Slicing </a:t>
            </a:r>
            <a:r>
              <a:rPr lang="en-US" sz="2000" b="0" dirty="0" smtClean="0">
                <a:ea typeface="ＭＳ Ｐゴシック" pitchFamily="-111" charset="-128"/>
                <a:cs typeface="ＭＳ Ｐゴシック" pitchFamily="-111" charset="-128"/>
              </a:rPr>
              <a:t>(1 of  2)</a:t>
            </a:r>
            <a:endParaRPr lang="en-US" sz="2000" b="0" dirty="0">
              <a:ea typeface="ＭＳ Ｐゴシック" pitchFamily="-111" charset="-128"/>
              <a:cs typeface="ＭＳ Ｐゴシック" pitchFamily="-111" charset="-128"/>
            </a:endParaRPr>
          </a:p>
        </p:txBody>
      </p:sp>
      <p:sp>
        <p:nvSpPr>
          <p:cNvPr id="37891" name="Text Placeholder 2"/>
          <p:cNvSpPr>
            <a:spLocks noGrp="1" noChangeArrowheads="1"/>
          </p:cNvSpPr>
          <p:nvPr>
            <p:ph type="body" idx="1"/>
          </p:nvPr>
        </p:nvSpPr>
        <p:spPr>
          <a:xfrm>
            <a:off x="457200" y="1600201"/>
            <a:ext cx="8229600" cy="452842"/>
          </a:xfrm>
        </p:spPr>
        <p:txBody>
          <a:bodyPr/>
          <a:lstStyle/>
          <a:p>
            <a:pPr eaLnBrk="1" hangingPunct="1"/>
            <a:r>
              <a:rPr lang="en-US" dirty="0" smtClean="0">
                <a:solidFill>
                  <a:schemeClr val="tx1"/>
                </a:solidFill>
                <a:ea typeface="ＭＳ Ｐゴシック" pitchFamily="-111" charset="-128"/>
                <a:cs typeface="ＭＳ Ｐゴシック" pitchFamily="-111" charset="-128"/>
              </a:rPr>
              <a:t>Also takes three arguments:</a:t>
            </a:r>
            <a:endParaRPr lang="en-US" dirty="0">
              <a:solidFill>
                <a:schemeClr val="tx1"/>
              </a:solidFill>
              <a:latin typeface="Courier New"/>
              <a:ea typeface="ＭＳ Ｐゴシック" pitchFamily="-111" charset="-128"/>
              <a:cs typeface="Courier New"/>
              <a:sym typeface="Symbol" pitchFamily="-111" charset="2"/>
            </a:endParaRPr>
          </a:p>
        </p:txBody>
      </p:sp>
      <p:pic>
        <p:nvPicPr>
          <p:cNvPr id="2" name="Picture 1" descr="A line of code reads left bracket start colon finish colon count by right bracket."/>
          <p:cNvPicPr>
            <a:picLocks noChangeAspect="1"/>
          </p:cNvPicPr>
          <p:nvPr/>
        </p:nvPicPr>
        <p:blipFill>
          <a:blip r:embed="rId3"/>
          <a:stretch>
            <a:fillRect/>
          </a:stretch>
        </p:blipFill>
        <p:spPr>
          <a:xfrm>
            <a:off x="685800" y="2158295"/>
            <a:ext cx="4909705" cy="510886"/>
          </a:xfrm>
          <a:prstGeom prst="rect">
            <a:avLst/>
          </a:prstGeom>
        </p:spPr>
      </p:pic>
      <p:sp>
        <p:nvSpPr>
          <p:cNvPr id="4" name="Text Placeholder 3"/>
          <p:cNvSpPr>
            <a:spLocks noGrp="1"/>
          </p:cNvSpPr>
          <p:nvPr>
            <p:ph type="body" idx="13"/>
          </p:nvPr>
        </p:nvSpPr>
        <p:spPr>
          <a:xfrm>
            <a:off x="492033" y="2667001"/>
            <a:ext cx="8229600" cy="381000"/>
          </a:xfrm>
        </p:spPr>
        <p:txBody>
          <a:bodyPr/>
          <a:lstStyle/>
          <a:p>
            <a:r>
              <a:rPr lang="en-US" dirty="0" smtClean="0">
                <a:solidFill>
                  <a:schemeClr val="tx1"/>
                </a:solidFill>
                <a:ea typeface="ＭＳ Ｐゴシック" pitchFamily="-111" charset="-128"/>
                <a:cs typeface="ＭＳ Ｐゴシック" pitchFamily="-111" charset="-128"/>
              </a:rPr>
              <a:t>Defaults are:</a:t>
            </a:r>
            <a:endParaRPr lang="en-US" dirty="0">
              <a:solidFill>
                <a:schemeClr val="tx1"/>
              </a:solidFill>
              <a:ea typeface="ＭＳ Ｐゴシック" pitchFamily="-111" charset="-128"/>
              <a:cs typeface="ＭＳ Ｐゴシック" pitchFamily="-111" charset="-128"/>
            </a:endParaRPr>
          </a:p>
        </p:txBody>
      </p:sp>
      <p:pic>
        <p:nvPicPr>
          <p:cNvPr id="3" name="Picture 2" descr="Code has 3 lines, as follows. Line 1, indented once. Start is beginning comma finish is end comma count by is 1. Line 2. My underscore s t r equals quote hello world quote. Line 3. My underscore s t r left bracket 0 colon 11 colon 2 right bracket right arrow quote h l o w r d quote."/>
          <p:cNvPicPr>
            <a:picLocks noChangeAspect="1"/>
          </p:cNvPicPr>
          <p:nvPr/>
        </p:nvPicPr>
        <p:blipFill>
          <a:blip r:embed="rId4"/>
          <a:stretch>
            <a:fillRect/>
          </a:stretch>
        </p:blipFill>
        <p:spPr>
          <a:xfrm>
            <a:off x="744682" y="3200400"/>
            <a:ext cx="7654636" cy="1480705"/>
          </a:xfrm>
          <a:prstGeom prst="rect">
            <a:avLst/>
          </a:prstGeom>
        </p:spPr>
      </p:pic>
      <p:sp>
        <p:nvSpPr>
          <p:cNvPr id="5" name="Text Placeholder 4"/>
          <p:cNvSpPr>
            <a:spLocks noGrp="1"/>
          </p:cNvSpPr>
          <p:nvPr>
            <p:ph type="body" idx="14"/>
          </p:nvPr>
        </p:nvSpPr>
        <p:spPr>
          <a:xfrm>
            <a:off x="531222" y="4775901"/>
            <a:ext cx="8229600" cy="607423"/>
          </a:xfrm>
        </p:spPr>
        <p:txBody>
          <a:bodyPr/>
          <a:lstStyle/>
          <a:p>
            <a:r>
              <a:rPr lang="en-US" dirty="0" smtClean="0">
                <a:solidFill>
                  <a:schemeClr val="tx1"/>
                </a:solidFill>
                <a:ea typeface="ＭＳ Ｐゴシック" pitchFamily="-111" charset="-128"/>
                <a:cs typeface="ＭＳ Ｐゴシック" pitchFamily="-111" charset="-128"/>
                <a:sym typeface="Symbol" pitchFamily="-111" charset="2"/>
              </a:rPr>
              <a:t>Every other letter</a:t>
            </a:r>
            <a:endParaRPr lang="en-US" dirty="0">
              <a:solidFill>
                <a:schemeClr val="tx1"/>
              </a:solidFill>
              <a:ea typeface="ＭＳ Ｐゴシック" pitchFamily="-111" charset="-128"/>
              <a:cs typeface="ＭＳ Ｐゴシック" pitchFamily="-111" charset="-128"/>
              <a:sym typeface="Symbol" pitchFamily="-111" charset="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pitchFamily="-111" charset="-128"/>
                <a:cs typeface="ＭＳ Ｐゴシック" pitchFamily="-111" charset="-128"/>
              </a:rPr>
              <a:t>Extended Slicing </a:t>
            </a:r>
            <a:r>
              <a:rPr lang="en-US" sz="2000" b="0" dirty="0">
                <a:ea typeface="ＭＳ Ｐゴシック" pitchFamily="-111" charset="-128"/>
                <a:cs typeface="ＭＳ Ｐゴシック" pitchFamily="-111" charset="-128"/>
              </a:rPr>
              <a:t>(2 of  2)</a:t>
            </a:r>
            <a:endParaRPr lang="en-US" dirty="0"/>
          </a:p>
        </p:txBody>
      </p:sp>
      <p:pic>
        <p:nvPicPr>
          <p:cNvPr id="4" name="Picture 2" descr="A code has a splice in segmented parts. The code titled hello string left bracket colon colon 2 right bracket has two lines. Line 1. Characters h e l l o space w o r l d. Line 2. Index 0 1 2 3 4 5 6 7 8 9 10. The splice occurs after every other character. "/>
          <p:cNvPicPr>
            <a:picLocks noChangeAspect="1"/>
          </p:cNvPicPr>
          <p:nvPr/>
        </p:nvPicPr>
        <p:blipFill rotWithShape="1">
          <a:blip r:embed="rId2"/>
          <a:srcRect b="12500"/>
          <a:stretch/>
        </p:blipFill>
        <p:spPr>
          <a:xfrm>
            <a:off x="658018" y="2286000"/>
            <a:ext cx="7827963" cy="2667000"/>
          </a:xfrm>
          <a:prstGeom prst="rect">
            <a:avLst/>
          </a:prstGeom>
          <a:noFill/>
          <a:ln>
            <a:noFill/>
          </a:ln>
        </p:spPr>
      </p:pic>
      <p:sp>
        <p:nvSpPr>
          <p:cNvPr id="3" name="Text Placeholder 3"/>
          <p:cNvSpPr>
            <a:spLocks noGrp="1"/>
          </p:cNvSpPr>
          <p:nvPr>
            <p:ph type="body" sz="quarter" idx="10"/>
          </p:nvPr>
        </p:nvSpPr>
        <p:spPr/>
        <p:txBody>
          <a:bodyPr/>
          <a:lstStyle/>
          <a:p>
            <a:r>
              <a:rPr lang="en-US" b="1" dirty="0"/>
              <a:t>Figure 4.6 </a:t>
            </a:r>
            <a:r>
              <a:rPr lang="en-US" dirty="0"/>
              <a:t>Slicing with a step</a:t>
            </a:r>
            <a:r>
              <a:rPr lang="en-US" dirty="0" smtClean="0"/>
              <a:t>.</a:t>
            </a:r>
            <a:endParaRPr lang="en-US" dirty="0"/>
          </a:p>
        </p:txBody>
      </p:sp>
    </p:spTree>
    <p:extLst>
      <p:ext uri="{BB962C8B-B14F-4D97-AF65-F5344CB8AC3E}">
        <p14:creationId xmlns:p14="http://schemas.microsoft.com/office/powerpoint/2010/main" val="3574495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noChangeArrowheads="1"/>
          </p:cNvSpPr>
          <p:nvPr>
            <p:ph type="title"/>
          </p:nvPr>
        </p:nvSpPr>
        <p:spPr/>
        <p:txBody>
          <a:bodyPr/>
          <a:lstStyle/>
          <a:p>
            <a:pPr eaLnBrk="1" hangingPunct="1"/>
            <a:r>
              <a:rPr lang="en-US" dirty="0">
                <a:ea typeface="ＭＳ Ｐゴシック" pitchFamily="-111" charset="-128"/>
                <a:cs typeface="ＭＳ Ｐゴシック" pitchFamily="-111" charset="-128"/>
              </a:rPr>
              <a:t>Sequence of </a:t>
            </a:r>
            <a:r>
              <a:rPr lang="en-US" dirty="0" smtClean="0">
                <a:ea typeface="ＭＳ Ｐゴシック" pitchFamily="-111" charset="-128"/>
                <a:cs typeface="ＭＳ Ｐゴシック" pitchFamily="-111" charset="-128"/>
              </a:rPr>
              <a:t>Characters</a:t>
            </a:r>
            <a:endParaRPr lang="en-US" dirty="0">
              <a:ea typeface="ＭＳ Ｐゴシック" pitchFamily="-111" charset="-128"/>
              <a:cs typeface="ＭＳ Ｐゴシック" pitchFamily="-111" charset="-128"/>
            </a:endParaRPr>
          </a:p>
        </p:txBody>
      </p:sp>
      <p:sp>
        <p:nvSpPr>
          <p:cNvPr id="18435" name="Text Placeholder 2"/>
          <p:cNvSpPr>
            <a:spLocks noGrp="1" noChangeArrowheads="1"/>
          </p:cNvSpPr>
          <p:nvPr>
            <p:ph type="body" idx="1"/>
          </p:nvPr>
        </p:nvSpPr>
        <p:spPr>
          <a:xfrm>
            <a:off x="457200" y="1600200"/>
            <a:ext cx="8229600" cy="838200"/>
          </a:xfrm>
        </p:spPr>
        <p:txBody>
          <a:bodyPr/>
          <a:lstStyle/>
          <a:p>
            <a:pPr eaLnBrk="1" hangingPunct="1"/>
            <a:r>
              <a:rPr lang="en-US" dirty="0" smtClean="0">
                <a:solidFill>
                  <a:schemeClr val="tx1"/>
                </a:solidFill>
                <a:ea typeface="ＭＳ Ｐゴシック" pitchFamily="-111" charset="-128"/>
                <a:cs typeface="ＭＳ Ｐゴシック" pitchFamily="-111" charset="-128"/>
              </a:rPr>
              <a:t>We’ve </a:t>
            </a:r>
            <a:r>
              <a:rPr lang="en-US" dirty="0">
                <a:solidFill>
                  <a:schemeClr val="tx1"/>
                </a:solidFill>
                <a:ea typeface="ＭＳ Ｐゴシック" pitchFamily="-111" charset="-128"/>
                <a:cs typeface="ＭＳ Ｐゴシック" pitchFamily="-111" charset="-128"/>
              </a:rPr>
              <a:t>talked about strings being a sequence of characters</a:t>
            </a:r>
            <a:r>
              <a:rPr lang="en-US" dirty="0" smtClean="0">
                <a:solidFill>
                  <a:schemeClr val="tx1"/>
                </a:solidFill>
                <a:ea typeface="ＭＳ Ｐゴシック" pitchFamily="-111" charset="-128"/>
                <a:cs typeface="ＭＳ Ｐゴシック" pitchFamily="-111" charset="-128"/>
              </a:rPr>
              <a:t>.</a:t>
            </a:r>
            <a:endParaRPr lang="en-US" dirty="0">
              <a:solidFill>
                <a:schemeClr val="tx1"/>
              </a:solidFill>
              <a:ea typeface="ＭＳ Ｐゴシック" pitchFamily="-111" charset="-128"/>
              <a:cs typeface="ＭＳ Ｐゴシック" pitchFamily="-111" charset="-128"/>
            </a:endParaRPr>
          </a:p>
        </p:txBody>
      </p:sp>
      <p:sp>
        <p:nvSpPr>
          <p:cNvPr id="2" name="Text Placeholder 3"/>
          <p:cNvSpPr>
            <a:spLocks noGrp="1"/>
          </p:cNvSpPr>
          <p:nvPr>
            <p:ph type="body" idx="13"/>
          </p:nvPr>
        </p:nvSpPr>
        <p:spPr>
          <a:xfrm>
            <a:off x="446313" y="2328678"/>
            <a:ext cx="4537167" cy="607423"/>
          </a:xfrm>
        </p:spPr>
        <p:txBody>
          <a:bodyPr/>
          <a:lstStyle/>
          <a:p>
            <a:r>
              <a:rPr lang="en-US" dirty="0">
                <a:solidFill>
                  <a:schemeClr val="tx1"/>
                </a:solidFill>
                <a:ea typeface="ＭＳ Ｐゴシック" pitchFamily="-111" charset="-128"/>
                <a:cs typeface="ＭＳ Ｐゴシック" pitchFamily="-111" charset="-128"/>
              </a:rPr>
              <a:t>A string is indicated </a:t>
            </a:r>
            <a:r>
              <a:rPr lang="en-US" dirty="0" smtClean="0">
                <a:solidFill>
                  <a:schemeClr val="tx1"/>
                </a:solidFill>
                <a:ea typeface="ＭＳ Ｐゴシック" pitchFamily="-111" charset="-128"/>
                <a:cs typeface="ＭＳ Ｐゴシック" pitchFamily="-111" charset="-128"/>
              </a:rPr>
              <a:t>between</a:t>
            </a:r>
            <a:endParaRPr lang="en-US" dirty="0">
              <a:solidFill>
                <a:schemeClr val="tx1"/>
              </a:solidFill>
              <a:latin typeface="Courier New"/>
              <a:ea typeface="ＭＳ Ｐゴシック" pitchFamily="-111" charset="-128"/>
              <a:cs typeface="Courier New"/>
            </a:endParaRPr>
          </a:p>
        </p:txBody>
      </p:sp>
      <p:graphicFrame>
        <p:nvGraphicFramePr>
          <p:cNvPr id="6" name="Object 5" descr="Single quote single quote or double quote double quote."/>
          <p:cNvGraphicFramePr>
            <a:graphicFrameLocks noChangeAspect="1"/>
          </p:cNvGraphicFramePr>
          <p:nvPr>
            <p:extLst>
              <p:ext uri="{D42A27DB-BD31-4B8C-83A1-F6EECF244321}">
                <p14:modId xmlns:p14="http://schemas.microsoft.com/office/powerpoint/2010/main" val="273429558"/>
              </p:ext>
            </p:extLst>
          </p:nvPr>
        </p:nvGraphicFramePr>
        <p:xfrm>
          <a:off x="4778756" y="2472436"/>
          <a:ext cx="1167892" cy="307340"/>
        </p:xfrm>
        <a:graphic>
          <a:graphicData uri="http://schemas.openxmlformats.org/presentationml/2006/ole">
            <mc:AlternateContent xmlns:mc="http://schemas.openxmlformats.org/markup-compatibility/2006">
              <mc:Choice xmlns:v="urn:schemas-microsoft-com:vml" Requires="v">
                <p:oleObj spid="_x0000_s2073" name="Equation" r:id="rId3" imgW="965160" imgH="253800" progId="Equation.DSMT4">
                  <p:embed/>
                </p:oleObj>
              </mc:Choice>
              <mc:Fallback>
                <p:oleObj name="Equation" r:id="rId3" imgW="965160" imgH="253800" progId="Equation.DSMT4">
                  <p:embed/>
                  <p:pic>
                    <p:nvPicPr>
                      <p:cNvPr id="0" name=""/>
                      <p:cNvPicPr/>
                      <p:nvPr/>
                    </p:nvPicPr>
                    <p:blipFill>
                      <a:blip r:embed="rId4"/>
                      <a:stretch>
                        <a:fillRect/>
                      </a:stretch>
                    </p:blipFill>
                    <p:spPr>
                      <a:xfrm>
                        <a:off x="4778756" y="2472436"/>
                        <a:ext cx="1167892" cy="307340"/>
                      </a:xfrm>
                      <a:prstGeom prst="rect">
                        <a:avLst/>
                      </a:prstGeom>
                    </p:spPr>
                  </p:pic>
                </p:oleObj>
              </mc:Fallback>
            </mc:AlternateContent>
          </a:graphicData>
        </a:graphic>
      </p:graphicFrame>
      <p:sp>
        <p:nvSpPr>
          <p:cNvPr id="3" name="Text Placeholder 4"/>
          <p:cNvSpPr>
            <a:spLocks noGrp="1"/>
          </p:cNvSpPr>
          <p:nvPr>
            <p:ph type="body" idx="14"/>
          </p:nvPr>
        </p:nvSpPr>
        <p:spPr>
          <a:xfrm>
            <a:off x="457200" y="2971800"/>
            <a:ext cx="8229600" cy="607423"/>
          </a:xfrm>
        </p:spPr>
        <p:txBody>
          <a:bodyPr/>
          <a:lstStyle/>
          <a:p>
            <a:r>
              <a:rPr lang="en-US" dirty="0">
                <a:solidFill>
                  <a:schemeClr val="tx1"/>
                </a:solidFill>
                <a:ea typeface="ＭＳ Ｐゴシック" pitchFamily="-111" charset="-128"/>
                <a:cs typeface="ＭＳ Ｐゴシック" pitchFamily="-111" charset="-128"/>
              </a:rPr>
              <a:t>The exact sequence of characters is </a:t>
            </a:r>
            <a:r>
              <a:rPr lang="en-US" dirty="0" smtClean="0">
                <a:solidFill>
                  <a:schemeClr val="tx1"/>
                </a:solidFill>
                <a:ea typeface="ＭＳ Ｐゴシック" pitchFamily="-111" charset="-128"/>
                <a:cs typeface="ＭＳ Ｐゴシック" pitchFamily="-111" charset="-128"/>
              </a:rPr>
              <a:t>maintained</a:t>
            </a:r>
            <a:endParaRPr lang="en-US" dirty="0">
              <a:solidFill>
                <a:schemeClr val="tx1"/>
              </a:solidFill>
              <a:ea typeface="ＭＳ Ｐゴシック" pitchFamily="-111" charset="-128"/>
              <a:cs typeface="ＭＳ Ｐゴシック" pitchFamily="-111" charset="-128"/>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noChangeArrowheads="1"/>
          </p:cNvSpPr>
          <p:nvPr>
            <p:ph type="title"/>
          </p:nvPr>
        </p:nvSpPr>
        <p:spPr/>
        <p:txBody>
          <a:bodyPr/>
          <a:lstStyle/>
          <a:p>
            <a:pPr eaLnBrk="1" hangingPunct="1"/>
            <a:r>
              <a:rPr lang="en-US" dirty="0">
                <a:ea typeface="ＭＳ Ｐゴシック" pitchFamily="-111" charset="-128"/>
                <a:cs typeface="ＭＳ Ｐゴシック" pitchFamily="-111" charset="-128"/>
              </a:rPr>
              <a:t>Some </a:t>
            </a:r>
            <a:r>
              <a:rPr lang="en-US" dirty="0" smtClean="0">
                <a:ea typeface="ＭＳ Ｐゴシック" pitchFamily="-111" charset="-128"/>
                <a:cs typeface="ＭＳ Ｐゴシック" pitchFamily="-111" charset="-128"/>
              </a:rPr>
              <a:t>Python </a:t>
            </a:r>
            <a:r>
              <a:rPr lang="en-US" dirty="0">
                <a:ea typeface="ＭＳ Ｐゴシック" pitchFamily="-111" charset="-128"/>
                <a:cs typeface="ＭＳ Ｐゴシック" pitchFamily="-111" charset="-128"/>
              </a:rPr>
              <a:t>I</a:t>
            </a:r>
            <a:r>
              <a:rPr lang="en-US" dirty="0" smtClean="0">
                <a:ea typeface="ＭＳ Ｐゴシック" pitchFamily="-111" charset="-128"/>
                <a:cs typeface="ＭＳ Ｐゴシック" pitchFamily="-111" charset="-128"/>
              </a:rPr>
              <a:t>dioms</a:t>
            </a:r>
            <a:endParaRPr lang="en-US" dirty="0">
              <a:ea typeface="ＭＳ Ｐゴシック" pitchFamily="-111" charset="-128"/>
              <a:cs typeface="ＭＳ Ｐゴシック" pitchFamily="-111" charset="-128"/>
            </a:endParaRPr>
          </a:p>
        </p:txBody>
      </p:sp>
      <p:sp>
        <p:nvSpPr>
          <p:cNvPr id="24579" name="Text Placeholder 2"/>
          <p:cNvSpPr>
            <a:spLocks noGrp="1" noChangeArrowheads="1"/>
          </p:cNvSpPr>
          <p:nvPr>
            <p:ph type="body" idx="1"/>
          </p:nvPr>
        </p:nvSpPr>
        <p:spPr>
          <a:xfrm>
            <a:off x="457200" y="1600200"/>
            <a:ext cx="8229600" cy="1293223"/>
          </a:xfrm>
        </p:spPr>
        <p:txBody>
          <a:bodyPr/>
          <a:lstStyle/>
          <a:p>
            <a:pPr eaLnBrk="1" hangingPunct="1">
              <a:lnSpc>
                <a:spcPct val="90000"/>
              </a:lnSpc>
            </a:pPr>
            <a:r>
              <a:rPr lang="en-US" dirty="0" smtClean="0">
                <a:solidFill>
                  <a:schemeClr val="tx1"/>
                </a:solidFill>
                <a:ea typeface="ＭＳ Ｐゴシック" pitchFamily="-111" charset="-128"/>
                <a:cs typeface="ＭＳ Ｐゴシック" pitchFamily="-111" charset="-128"/>
              </a:rPr>
              <a:t>Idioms are python “phrases” that are used for a common task that might be less obvious to non-python folk</a:t>
            </a:r>
          </a:p>
          <a:p>
            <a:pPr eaLnBrk="1" hangingPunct="1">
              <a:lnSpc>
                <a:spcPct val="90000"/>
              </a:lnSpc>
            </a:pPr>
            <a:r>
              <a:rPr lang="en-US" dirty="0" smtClean="0">
                <a:solidFill>
                  <a:schemeClr val="tx1"/>
                </a:solidFill>
                <a:ea typeface="ＭＳ Ｐゴシック" pitchFamily="-111" charset="-128"/>
                <a:cs typeface="ＭＳ Ｐゴシック" pitchFamily="-111" charset="-128"/>
              </a:rPr>
              <a:t>How to make a copy of a string:</a:t>
            </a:r>
          </a:p>
        </p:txBody>
      </p:sp>
      <p:pic>
        <p:nvPicPr>
          <p:cNvPr id="2" name="Picture 1" descr="Code has 2 lines, as follows. Line 1. My underscore s t r equals quote hi mom quote. Line 2. New underscore s t r equals my underscore s t r left bracket colon right bracket."/>
          <p:cNvPicPr>
            <a:picLocks noChangeAspect="1"/>
          </p:cNvPicPr>
          <p:nvPr/>
        </p:nvPicPr>
        <p:blipFill>
          <a:blip r:embed="rId3"/>
          <a:stretch>
            <a:fillRect/>
          </a:stretch>
        </p:blipFill>
        <p:spPr>
          <a:xfrm>
            <a:off x="814151" y="2971800"/>
            <a:ext cx="3792682" cy="1039091"/>
          </a:xfrm>
          <a:prstGeom prst="rect">
            <a:avLst/>
          </a:prstGeom>
        </p:spPr>
      </p:pic>
      <p:sp>
        <p:nvSpPr>
          <p:cNvPr id="4" name="Text Placeholder 3"/>
          <p:cNvSpPr>
            <a:spLocks noGrp="1"/>
          </p:cNvSpPr>
          <p:nvPr>
            <p:ph type="body" idx="13"/>
          </p:nvPr>
        </p:nvSpPr>
        <p:spPr>
          <a:xfrm>
            <a:off x="492033" y="3962400"/>
            <a:ext cx="8229600" cy="607423"/>
          </a:xfrm>
        </p:spPr>
        <p:txBody>
          <a:bodyPr/>
          <a:lstStyle/>
          <a:p>
            <a:r>
              <a:rPr lang="en-US" dirty="0" smtClean="0">
                <a:solidFill>
                  <a:schemeClr val="tx1"/>
                </a:solidFill>
                <a:ea typeface="ＭＳ Ｐゴシック" pitchFamily="-111" charset="-128"/>
                <a:cs typeface="ＭＳ Ｐゴシック" pitchFamily="-111" charset="-128"/>
              </a:rPr>
              <a:t>How to reverse a string</a:t>
            </a:r>
            <a:endParaRPr lang="en-US" dirty="0">
              <a:solidFill>
                <a:schemeClr val="tx1"/>
              </a:solidFill>
              <a:ea typeface="ＭＳ Ｐゴシック" pitchFamily="-111" charset="-128"/>
              <a:cs typeface="ＭＳ Ｐゴシック" pitchFamily="-111" charset="-128"/>
            </a:endParaRPr>
          </a:p>
        </p:txBody>
      </p:sp>
      <p:pic>
        <p:nvPicPr>
          <p:cNvPr id="3" name="Picture 2" descr="Code has 2 lines, as follows. Line 1. My underscore s t r equals double quote madam I’m Adam double quote. Line 2. Reverse s t r equals my underscore s t r left bracket colon colon minus 1 right bracket."/>
          <p:cNvPicPr>
            <a:picLocks noChangeAspect="1"/>
          </p:cNvPicPr>
          <p:nvPr/>
        </p:nvPicPr>
        <p:blipFill>
          <a:blip r:embed="rId4"/>
          <a:stretch>
            <a:fillRect/>
          </a:stretch>
        </p:blipFill>
        <p:spPr>
          <a:xfrm>
            <a:off x="814151" y="4648200"/>
            <a:ext cx="4996295" cy="978477"/>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String Operations</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Sequences are </a:t>
            </a:r>
            <a:r>
              <a:rPr lang="en-US" dirty="0"/>
              <a:t>I</a:t>
            </a:r>
            <a:r>
              <a:rPr lang="en-US" dirty="0" smtClean="0"/>
              <a:t>terable</a:t>
            </a:r>
            <a:endParaRPr lang="en-US" dirty="0"/>
          </a:p>
        </p:txBody>
      </p:sp>
      <p:sp>
        <p:nvSpPr>
          <p:cNvPr id="5" name="Content Placeholder 4"/>
          <p:cNvSpPr>
            <a:spLocks noGrp="1"/>
          </p:cNvSpPr>
          <p:nvPr>
            <p:ph type="body" idx="1"/>
          </p:nvPr>
        </p:nvSpPr>
        <p:spPr>
          <a:xfrm>
            <a:off x="457200" y="1600200"/>
            <a:ext cx="8229600" cy="847789"/>
          </a:xfrm>
        </p:spPr>
        <p:txBody>
          <a:bodyPr/>
          <a:lstStyle/>
          <a:p>
            <a:pPr marL="0" indent="0">
              <a:buNone/>
            </a:pPr>
            <a:r>
              <a:rPr lang="en-US" dirty="0" smtClean="0"/>
              <a:t>The for loop iterates through each element of a sequence in order. For a string, this means character by character:</a:t>
            </a:r>
          </a:p>
          <a:p>
            <a:pPr marL="0" indent="0">
              <a:buNone/>
            </a:pPr>
            <a:endParaRPr lang="en-US" dirty="0" smtClean="0"/>
          </a:p>
        </p:txBody>
      </p:sp>
      <p:pic>
        <p:nvPicPr>
          <p:cNvPr id="6" name="Picture 5" descr="Code has 9 lines, as follows. Line 1. Greater than, greater than, greater than for c h a r in quote hi mom quote colon. Line 2, indented twice. Print left parenthesis c h a r comma type left parenthesis c h a r right parenthesis right parenthesis. Line 3, two paragraphs. H less than class quote s t r quote greater than. Line 4. I less than class quote s t r quote greater than. Line 5. Less than class quote s t r quote greater than. Line 6. M less than class quote s t r quote greater than. Line 7. O less then class quote s t r quote greater than. Line 8. M less than class quote s t r quote greater than. Line 9. Greater than, greater than, greater than."/>
          <p:cNvPicPr>
            <a:picLocks noChangeAspect="1"/>
          </p:cNvPicPr>
          <p:nvPr/>
        </p:nvPicPr>
        <p:blipFill>
          <a:blip r:embed="rId2"/>
          <a:stretch>
            <a:fillRect/>
          </a:stretch>
        </p:blipFill>
        <p:spPr>
          <a:xfrm>
            <a:off x="1981200" y="2447989"/>
            <a:ext cx="4953000" cy="3714750"/>
          </a:xfrm>
          <a:prstGeom prst="rect">
            <a:avLst/>
          </a:prstGeom>
        </p:spPr>
      </p:pic>
    </p:spTree>
    <p:extLst>
      <p:ext uri="{BB962C8B-B14F-4D97-AF65-F5344CB8AC3E}">
        <p14:creationId xmlns:p14="http://schemas.microsoft.com/office/powerpoint/2010/main" val="7225741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noChangeArrowheads="1"/>
          </p:cNvSpPr>
          <p:nvPr>
            <p:ph type="title"/>
          </p:nvPr>
        </p:nvSpPr>
        <p:spPr/>
        <p:txBody>
          <a:bodyPr/>
          <a:lstStyle/>
          <a:p>
            <a:pPr eaLnBrk="1" hangingPunct="1"/>
            <a:r>
              <a:rPr lang="en-US" dirty="0">
                <a:ea typeface="ＭＳ Ｐゴシック" pitchFamily="-111" charset="-128"/>
                <a:cs typeface="ＭＳ Ｐゴシック" pitchFamily="-111" charset="-128"/>
              </a:rPr>
              <a:t>Basic String Operations</a:t>
            </a:r>
          </a:p>
        </p:txBody>
      </p:sp>
      <p:pic>
        <p:nvPicPr>
          <p:cNvPr id="2" name="Picture 1" descr="A line of code reads as s equals quote spam quote."/>
          <p:cNvPicPr>
            <a:picLocks noChangeAspect="1"/>
          </p:cNvPicPr>
          <p:nvPr/>
        </p:nvPicPr>
        <p:blipFill>
          <a:blip r:embed="rId3"/>
          <a:stretch>
            <a:fillRect/>
          </a:stretch>
        </p:blipFill>
        <p:spPr>
          <a:xfrm>
            <a:off x="557348" y="1827821"/>
            <a:ext cx="2553323" cy="398318"/>
          </a:xfrm>
          <a:prstGeom prst="rect">
            <a:avLst/>
          </a:prstGeom>
        </p:spPr>
      </p:pic>
      <p:sp>
        <p:nvSpPr>
          <p:cNvPr id="6" name="Text Placeholder 2"/>
          <p:cNvSpPr>
            <a:spLocks noGrp="1"/>
          </p:cNvSpPr>
          <p:nvPr>
            <p:ph type="body" idx="13"/>
          </p:nvPr>
        </p:nvSpPr>
        <p:spPr>
          <a:xfrm>
            <a:off x="492033" y="2191518"/>
            <a:ext cx="8229600" cy="607423"/>
          </a:xfrm>
        </p:spPr>
        <p:txBody>
          <a:bodyPr/>
          <a:lstStyle/>
          <a:p>
            <a:r>
              <a:rPr lang="en-US" dirty="0">
                <a:solidFill>
                  <a:schemeClr val="tx1"/>
                </a:solidFill>
                <a:ea typeface="ＭＳ Ｐゴシック" pitchFamily="-111" charset="-128"/>
                <a:cs typeface="ＭＳ Ｐゴシック" pitchFamily="-111" charset="-128"/>
              </a:rPr>
              <a:t>length operator len</a:t>
            </a:r>
            <a:r>
              <a:rPr lang="en-US" dirty="0" smtClean="0">
                <a:solidFill>
                  <a:schemeClr val="tx1"/>
                </a:solidFill>
                <a:ea typeface="ＭＳ Ｐゴシック" pitchFamily="-111" charset="-128"/>
                <a:cs typeface="ＭＳ Ｐゴシック" pitchFamily="-111" charset="-128"/>
              </a:rPr>
              <a:t>()</a:t>
            </a:r>
            <a:endParaRPr lang="en-US" dirty="0">
              <a:solidFill>
                <a:schemeClr val="tx1"/>
              </a:solidFill>
              <a:ea typeface="ＭＳ Ｐゴシック" pitchFamily="-111" charset="-128"/>
              <a:cs typeface="ＭＳ Ｐゴシック" pitchFamily="-111" charset="-128"/>
            </a:endParaRPr>
          </a:p>
        </p:txBody>
      </p:sp>
      <p:pic>
        <p:nvPicPr>
          <p:cNvPr id="3" name="Picture 3" descr="A line of code reads as l e n left parenthesis s right parenthesis right arrow 4."/>
          <p:cNvPicPr>
            <a:picLocks noChangeAspect="1"/>
          </p:cNvPicPr>
          <p:nvPr/>
        </p:nvPicPr>
        <p:blipFill>
          <a:blip r:embed="rId4"/>
          <a:stretch>
            <a:fillRect/>
          </a:stretch>
        </p:blipFill>
        <p:spPr>
          <a:xfrm>
            <a:off x="557348" y="2699905"/>
            <a:ext cx="2502477" cy="424295"/>
          </a:xfrm>
          <a:prstGeom prst="rect">
            <a:avLst/>
          </a:prstGeom>
        </p:spPr>
      </p:pic>
      <p:sp>
        <p:nvSpPr>
          <p:cNvPr id="7" name="Text Placeholder 4"/>
          <p:cNvSpPr>
            <a:spLocks noGrp="1"/>
          </p:cNvSpPr>
          <p:nvPr>
            <p:ph type="body" idx="14"/>
          </p:nvPr>
        </p:nvSpPr>
        <p:spPr>
          <a:xfrm>
            <a:off x="484632" y="3048000"/>
            <a:ext cx="8125968" cy="607423"/>
          </a:xfrm>
        </p:spPr>
        <p:txBody>
          <a:bodyPr/>
          <a:lstStyle/>
          <a:p>
            <a:r>
              <a:rPr lang="en-US" dirty="0">
                <a:solidFill>
                  <a:schemeClr val="tx1"/>
                </a:solidFill>
                <a:ea typeface="ＭＳ Ｐゴシック" pitchFamily="-111" charset="-128"/>
                <a:cs typeface="ＭＳ Ｐゴシック" pitchFamily="-111" charset="-128"/>
              </a:rPr>
              <a:t>+ is </a:t>
            </a:r>
            <a:r>
              <a:rPr lang="en-US" dirty="0" smtClean="0">
                <a:solidFill>
                  <a:schemeClr val="tx1"/>
                </a:solidFill>
                <a:ea typeface="ＭＳ Ｐゴシック" pitchFamily="-111" charset="-128"/>
                <a:cs typeface="ＭＳ Ｐゴシック" pitchFamily="-111" charset="-128"/>
              </a:rPr>
              <a:t>concatenate</a:t>
            </a:r>
            <a:endParaRPr lang="en-US" dirty="0">
              <a:solidFill>
                <a:schemeClr val="tx1"/>
              </a:solidFill>
              <a:ea typeface="ＭＳ Ｐゴシック" pitchFamily="-111" charset="-128"/>
              <a:cs typeface="ＭＳ Ｐゴシック" pitchFamily="-111" charset="-128"/>
            </a:endParaRPr>
          </a:p>
        </p:txBody>
      </p:sp>
      <p:pic>
        <p:nvPicPr>
          <p:cNvPr id="4" name="Picture 5" descr="Code has 2 lines, as follows. Line 1. New underscore s t r equals quote spam quote plus quote minus quote plus quote spam hyphen quote. Line 2. Print left parenthesis new underscore s t r right parenthesis right arrow spam minus spam hyphen."/>
          <p:cNvPicPr>
            <a:picLocks noChangeAspect="1"/>
          </p:cNvPicPr>
          <p:nvPr/>
        </p:nvPicPr>
        <p:blipFill>
          <a:blip r:embed="rId5"/>
          <a:stretch>
            <a:fillRect/>
          </a:stretch>
        </p:blipFill>
        <p:spPr>
          <a:xfrm>
            <a:off x="533400" y="3628389"/>
            <a:ext cx="5732318" cy="779318"/>
          </a:xfrm>
          <a:prstGeom prst="rect">
            <a:avLst/>
          </a:prstGeom>
        </p:spPr>
      </p:pic>
      <p:sp>
        <p:nvSpPr>
          <p:cNvPr id="8" name="Text Placeholder 6"/>
          <p:cNvSpPr>
            <a:spLocks noGrp="1"/>
          </p:cNvSpPr>
          <p:nvPr>
            <p:ph type="body" idx="15"/>
          </p:nvPr>
        </p:nvSpPr>
        <p:spPr>
          <a:xfrm>
            <a:off x="466344" y="4464449"/>
            <a:ext cx="8077200" cy="607423"/>
          </a:xfrm>
        </p:spPr>
        <p:txBody>
          <a:bodyPr/>
          <a:lstStyle/>
          <a:p>
            <a:r>
              <a:rPr lang="en-US" dirty="0">
                <a:solidFill>
                  <a:schemeClr val="tx1"/>
                </a:solidFill>
                <a:ea typeface="ＭＳ Ｐゴシック" pitchFamily="-111" charset="-128"/>
                <a:cs typeface="ＭＳ Ｐゴシック" pitchFamily="-111" charset="-128"/>
              </a:rPr>
              <a:t>* is repeat, the number is how many </a:t>
            </a:r>
            <a:r>
              <a:rPr lang="en-US" dirty="0" smtClean="0">
                <a:solidFill>
                  <a:schemeClr val="tx1"/>
                </a:solidFill>
                <a:ea typeface="ＭＳ Ｐゴシック" pitchFamily="-111" charset="-128"/>
                <a:cs typeface="ＭＳ Ｐゴシック" pitchFamily="-111" charset="-128"/>
              </a:rPr>
              <a:t>times</a:t>
            </a:r>
            <a:endParaRPr lang="en-US" dirty="0">
              <a:solidFill>
                <a:schemeClr val="tx1"/>
              </a:solidFill>
              <a:ea typeface="ＭＳ Ｐゴシック" pitchFamily="-111" charset="-128"/>
              <a:cs typeface="ＭＳ Ｐゴシック" pitchFamily="-111" charset="-128"/>
            </a:endParaRPr>
          </a:p>
        </p:txBody>
      </p:sp>
      <p:pic>
        <p:nvPicPr>
          <p:cNvPr id="5" name="Picture 7" descr="Code has 2 lines, as follows. Line 1. New underscore s t r asterisk 3 right arrow. Line 2. Quote spam minus spam minus spam minus spam minus spam minus spam minus quote."/>
          <p:cNvPicPr>
            <a:picLocks noChangeAspect="1"/>
          </p:cNvPicPr>
          <p:nvPr/>
        </p:nvPicPr>
        <p:blipFill>
          <a:blip r:embed="rId6"/>
          <a:stretch>
            <a:fillRect/>
          </a:stretch>
        </p:blipFill>
        <p:spPr>
          <a:xfrm>
            <a:off x="457200" y="5010912"/>
            <a:ext cx="6467475" cy="97155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
            </a:r>
            <a:r>
              <a:rPr lang="en-US" dirty="0" smtClean="0"/>
              <a:t>ome </a:t>
            </a:r>
            <a:r>
              <a:rPr lang="en-US" dirty="0"/>
              <a:t>D</a:t>
            </a:r>
            <a:r>
              <a:rPr lang="en-US" dirty="0" smtClean="0"/>
              <a:t>etails</a:t>
            </a:r>
            <a:endParaRPr lang="en-US" dirty="0"/>
          </a:p>
        </p:txBody>
      </p:sp>
      <p:sp>
        <p:nvSpPr>
          <p:cNvPr id="3" name="Content Placeholder 2"/>
          <p:cNvSpPr>
            <a:spLocks noGrp="1"/>
          </p:cNvSpPr>
          <p:nvPr>
            <p:ph type="body" idx="1"/>
          </p:nvPr>
        </p:nvSpPr>
        <p:spPr/>
        <p:txBody>
          <a:bodyPr/>
          <a:lstStyle/>
          <a:p>
            <a:r>
              <a:rPr lang="en-US" dirty="0" smtClean="0">
                <a:solidFill>
                  <a:schemeClr val="tx1"/>
                </a:solidFill>
              </a:rPr>
              <a:t>Both + and * on strings makes a new string, does not modify the arguments</a:t>
            </a:r>
          </a:p>
          <a:p>
            <a:r>
              <a:rPr lang="en-US" dirty="0" smtClean="0">
                <a:solidFill>
                  <a:schemeClr val="tx1"/>
                </a:solidFill>
              </a:rPr>
              <a:t>Order of operation is important for concatenation, irrelevant for repetition</a:t>
            </a:r>
          </a:p>
          <a:p>
            <a:r>
              <a:rPr lang="en-US" dirty="0" smtClean="0">
                <a:solidFill>
                  <a:schemeClr val="tx1"/>
                </a:solidFill>
              </a:rPr>
              <a:t>The types required are specific. For concatenation you need two strings, for repetition a string and an integer</a:t>
            </a:r>
            <a:endParaRPr lang="en-US" dirty="0">
              <a:solidFill>
                <a:schemeClr val="tx1"/>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
            </a:r>
            <a:r>
              <a:rPr lang="en-US" dirty="0" smtClean="0"/>
              <a:t>hat </a:t>
            </a:r>
            <a:r>
              <a:rPr lang="en-US" dirty="0"/>
              <a:t>D</a:t>
            </a:r>
            <a:r>
              <a:rPr lang="en-US" dirty="0" smtClean="0"/>
              <a:t>oes a + b </a:t>
            </a:r>
            <a:r>
              <a:rPr lang="en-US" dirty="0"/>
              <a:t>M</a:t>
            </a:r>
            <a:r>
              <a:rPr lang="en-US" dirty="0" smtClean="0"/>
              <a:t>ean?</a:t>
            </a:r>
            <a:endParaRPr lang="en-US" dirty="0"/>
          </a:p>
        </p:txBody>
      </p:sp>
      <p:sp>
        <p:nvSpPr>
          <p:cNvPr id="3" name="Content Placeholder 2"/>
          <p:cNvSpPr>
            <a:spLocks noGrp="1"/>
          </p:cNvSpPr>
          <p:nvPr>
            <p:ph type="body" idx="1"/>
          </p:nvPr>
        </p:nvSpPr>
        <p:spPr/>
        <p:txBody>
          <a:bodyPr/>
          <a:lstStyle/>
          <a:p>
            <a:r>
              <a:rPr lang="en-US" dirty="0" smtClean="0"/>
              <a:t>What operation does the above represent? It depends on the types!</a:t>
            </a:r>
          </a:p>
          <a:p>
            <a:pPr lvl="1"/>
            <a:r>
              <a:rPr lang="en-US" dirty="0" smtClean="0"/>
              <a:t>Two strings, concatenation</a:t>
            </a:r>
          </a:p>
          <a:p>
            <a:pPr lvl="1"/>
            <a:r>
              <a:rPr lang="en-US" dirty="0" smtClean="0"/>
              <a:t>Two integers addition</a:t>
            </a:r>
          </a:p>
          <a:p>
            <a:r>
              <a:rPr lang="en-US" dirty="0" smtClean="0"/>
              <a:t>The operator + is </a:t>
            </a:r>
            <a:r>
              <a:rPr lang="en-US" b="1" dirty="0" smtClean="0"/>
              <a:t>overloaded</a:t>
            </a:r>
            <a:r>
              <a:rPr lang="en-US" dirty="0" smtClean="0"/>
              <a:t>.</a:t>
            </a:r>
          </a:p>
          <a:p>
            <a:pPr lvl="1"/>
            <a:r>
              <a:rPr lang="en-US" dirty="0" smtClean="0"/>
              <a:t>The </a:t>
            </a:r>
            <a:r>
              <a:rPr lang="en-US" dirty="0"/>
              <a:t>operation + </a:t>
            </a:r>
            <a:r>
              <a:rPr lang="en-US" dirty="0" smtClean="0"/>
              <a:t>performs depends on the types it is working on</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latin typeface="Courier New"/>
                <a:cs typeface="Courier New"/>
              </a:rPr>
              <a:t>type </a:t>
            </a:r>
            <a:r>
              <a:rPr lang="en-US" dirty="0"/>
              <a:t>F</a:t>
            </a:r>
            <a:r>
              <a:rPr lang="en-US" dirty="0" smtClean="0"/>
              <a:t>unction</a:t>
            </a:r>
            <a:endParaRPr lang="en-US" dirty="0"/>
          </a:p>
        </p:txBody>
      </p:sp>
      <p:sp>
        <p:nvSpPr>
          <p:cNvPr id="3" name="Content Placeholder 2"/>
          <p:cNvSpPr>
            <a:spLocks noGrp="1"/>
          </p:cNvSpPr>
          <p:nvPr>
            <p:ph type="body" idx="1"/>
          </p:nvPr>
        </p:nvSpPr>
        <p:spPr>
          <a:xfrm>
            <a:off x="457200" y="1600201"/>
            <a:ext cx="8229600" cy="990600"/>
          </a:xfrm>
        </p:spPr>
        <p:txBody>
          <a:bodyPr/>
          <a:lstStyle/>
          <a:p>
            <a:r>
              <a:rPr lang="en-US" dirty="0" smtClean="0">
                <a:solidFill>
                  <a:schemeClr val="tx1"/>
                </a:solidFill>
              </a:rPr>
              <a:t>You can check the type of the value associated with a variable using </a:t>
            </a:r>
            <a:r>
              <a:rPr lang="en-US" dirty="0" smtClean="0">
                <a:solidFill>
                  <a:schemeClr val="tx1"/>
                </a:solidFill>
                <a:latin typeface="Courier New"/>
                <a:cs typeface="Courier New"/>
              </a:rPr>
              <a:t>type</a:t>
            </a:r>
          </a:p>
        </p:txBody>
      </p:sp>
      <p:pic>
        <p:nvPicPr>
          <p:cNvPr id="4" name="Picture 3" descr="Code has four lines, as follows. Line 1. My underscore s t r equals quote hello world quote. Line 2. Type left parenthesis my underscore s t r right parenthesis right arrow less than type quote s t r quote greater than. Line 3. My underscore s t r equals 245. Line 4. Type left parenthesis my underscore s t r right parenthesis right arrow less than type quote I n t quote greater than."/>
          <p:cNvPicPr>
            <a:picLocks noChangeAspect="1"/>
          </p:cNvPicPr>
          <p:nvPr/>
        </p:nvPicPr>
        <p:blipFill>
          <a:blip r:embed="rId2"/>
          <a:stretch>
            <a:fillRect/>
          </a:stretch>
        </p:blipFill>
        <p:spPr>
          <a:xfrm>
            <a:off x="900545" y="2653145"/>
            <a:ext cx="5195455" cy="2147455"/>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dirty="0" smtClean="0"/>
              <a:t>String Comparisons, Single char</a:t>
            </a:r>
          </a:p>
        </p:txBody>
      </p:sp>
      <p:sp>
        <p:nvSpPr>
          <p:cNvPr id="63491" name="Content Placeholder 2"/>
          <p:cNvSpPr>
            <a:spLocks noGrp="1"/>
          </p:cNvSpPr>
          <p:nvPr>
            <p:ph type="body" idx="1"/>
          </p:nvPr>
        </p:nvSpPr>
        <p:spPr/>
        <p:txBody>
          <a:bodyPr/>
          <a:lstStyle/>
          <a:p>
            <a:r>
              <a:rPr lang="en-US" dirty="0" smtClean="0"/>
              <a:t>Python 3 uses the Unicode mapping for characters.</a:t>
            </a:r>
          </a:p>
          <a:p>
            <a:pPr lvl="1"/>
            <a:r>
              <a:rPr lang="en-US" dirty="0" smtClean="0"/>
              <a:t>Allows for representing non-English characters</a:t>
            </a:r>
            <a:endParaRPr lang="en-US" dirty="0" smtClean="0">
              <a:latin typeface="헤드라인A"/>
              <a:ea typeface="헤드라인A"/>
              <a:cs typeface="헤드라인A"/>
            </a:endParaRPr>
          </a:p>
          <a:p>
            <a:r>
              <a:rPr lang="en-US" dirty="0" smtClean="0"/>
              <a:t>U</a:t>
            </a:r>
            <a:r>
              <a:rPr lang="en-US" sz="100" dirty="0" smtClean="0"/>
              <a:t> </a:t>
            </a:r>
            <a:r>
              <a:rPr lang="en-US" dirty="0" smtClean="0"/>
              <a:t>T</a:t>
            </a:r>
            <a:r>
              <a:rPr lang="en-US" sz="100" dirty="0" smtClean="0"/>
              <a:t> </a:t>
            </a:r>
            <a:r>
              <a:rPr lang="en-US" dirty="0" smtClean="0"/>
              <a:t>F-8, subset of Unicode, takes the English letters, numbers and punctuation marks and maps them to an integer.</a:t>
            </a:r>
          </a:p>
          <a:p>
            <a:r>
              <a:rPr lang="en-US" dirty="0" smtClean="0"/>
              <a:t>Single character comparisons are based on that number</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dirty="0" smtClean="0"/>
              <a:t>Comparisons within Sequence</a:t>
            </a:r>
          </a:p>
        </p:txBody>
      </p:sp>
      <p:sp>
        <p:nvSpPr>
          <p:cNvPr id="65539" name="Text Placeholder 2"/>
          <p:cNvSpPr>
            <a:spLocks noGrp="1"/>
          </p:cNvSpPr>
          <p:nvPr>
            <p:ph type="body" idx="1"/>
          </p:nvPr>
        </p:nvSpPr>
        <p:spPr>
          <a:xfrm>
            <a:off x="457200" y="1600200"/>
            <a:ext cx="8229600" cy="836023"/>
          </a:xfrm>
        </p:spPr>
        <p:txBody>
          <a:bodyPr/>
          <a:lstStyle/>
          <a:p>
            <a:r>
              <a:rPr lang="en-US" dirty="0" smtClean="0"/>
              <a:t>It makes sense to compare within a sequence (lower case, upper case, digits).</a:t>
            </a:r>
          </a:p>
        </p:txBody>
      </p:sp>
      <p:pic>
        <p:nvPicPr>
          <p:cNvPr id="3" name="Picture 3" descr="Code has three lines, as follows. Line 1. Quote a quote less than quote b quote right arrow True. Line 2. Quote A quote less than quote b quote right arrow true. Line 3. Quote 1 quote less than quote 9 quote right arrow True."/>
          <p:cNvPicPr>
            <a:picLocks noChangeAspect="1"/>
          </p:cNvPicPr>
          <p:nvPr/>
        </p:nvPicPr>
        <p:blipFill>
          <a:blip r:embed="rId2"/>
          <a:stretch>
            <a:fillRect/>
          </a:stretch>
        </p:blipFill>
        <p:spPr>
          <a:xfrm>
            <a:off x="727364" y="2514600"/>
            <a:ext cx="5403273" cy="1359477"/>
          </a:xfrm>
          <a:prstGeom prst="rect">
            <a:avLst/>
          </a:prstGeom>
        </p:spPr>
      </p:pic>
      <p:sp>
        <p:nvSpPr>
          <p:cNvPr id="4" name="Text Placeholder 4"/>
          <p:cNvSpPr>
            <a:spLocks noGrp="1"/>
          </p:cNvSpPr>
          <p:nvPr>
            <p:ph type="body" idx="13"/>
          </p:nvPr>
        </p:nvSpPr>
        <p:spPr>
          <a:xfrm>
            <a:off x="457200" y="3886200"/>
            <a:ext cx="8264433" cy="607423"/>
          </a:xfrm>
        </p:spPr>
        <p:txBody>
          <a:bodyPr/>
          <a:lstStyle/>
          <a:p>
            <a:r>
              <a:rPr lang="en-US" dirty="0"/>
              <a:t>Can be weird outside of the </a:t>
            </a:r>
            <a:r>
              <a:rPr lang="en-US" dirty="0" smtClean="0"/>
              <a:t>sequence</a:t>
            </a:r>
            <a:endParaRPr lang="en-US" dirty="0"/>
          </a:p>
        </p:txBody>
      </p:sp>
      <p:pic>
        <p:nvPicPr>
          <p:cNvPr id="2" name="Picture 5" descr="Code has two lines, as follows. Line 1. Quote a quote less than quote A quote right arrow False. Line 2. Quote a quote less than quote 0 quote right arrow False."/>
          <p:cNvPicPr>
            <a:picLocks noChangeAspect="1"/>
          </p:cNvPicPr>
          <p:nvPr/>
        </p:nvPicPr>
        <p:blipFill>
          <a:blip r:embed="rId3"/>
          <a:stretch>
            <a:fillRect/>
          </a:stretch>
        </p:blipFill>
        <p:spPr>
          <a:xfrm>
            <a:off x="767195" y="4572000"/>
            <a:ext cx="4719205" cy="935182"/>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dirty="0" smtClean="0"/>
              <a:t>Whole strings</a:t>
            </a:r>
          </a:p>
        </p:txBody>
      </p:sp>
      <p:sp>
        <p:nvSpPr>
          <p:cNvPr id="66563" name="Content Placeholder 2"/>
          <p:cNvSpPr>
            <a:spLocks noGrp="1"/>
          </p:cNvSpPr>
          <p:nvPr>
            <p:ph type="body" idx="1"/>
          </p:nvPr>
        </p:nvSpPr>
        <p:spPr/>
        <p:txBody>
          <a:bodyPr/>
          <a:lstStyle/>
          <a:p>
            <a:r>
              <a:rPr lang="en-US" dirty="0" smtClean="0"/>
              <a:t>Compare the first element of each string</a:t>
            </a:r>
          </a:p>
          <a:p>
            <a:pPr lvl="1"/>
            <a:r>
              <a:rPr lang="en-US" dirty="0" smtClean="0"/>
              <a:t>if they are equal, move on to the next character in each</a:t>
            </a:r>
          </a:p>
          <a:p>
            <a:pPr lvl="1"/>
            <a:r>
              <a:rPr lang="en-US" dirty="0" smtClean="0"/>
              <a:t>if they are not equal, the relationship between those to characters are the relationship between the string</a:t>
            </a:r>
          </a:p>
          <a:p>
            <a:pPr lvl="1"/>
            <a:r>
              <a:rPr lang="en-US" dirty="0" smtClean="0"/>
              <a:t>if one ends up being shorter (but equal), the shorter is smaller</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noChangeArrowheads="1"/>
          </p:cNvSpPr>
          <p:nvPr>
            <p:ph type="title"/>
          </p:nvPr>
        </p:nvSpPr>
        <p:spPr/>
        <p:txBody>
          <a:bodyPr/>
          <a:lstStyle/>
          <a:p>
            <a:pPr eaLnBrk="1" hangingPunct="1"/>
            <a:r>
              <a:rPr lang="en-US" dirty="0">
                <a:ea typeface="ＭＳ Ｐゴシック" pitchFamily="-111" charset="-128"/>
                <a:cs typeface="ＭＳ Ｐゴシック" pitchFamily="-111" charset="-128"/>
              </a:rPr>
              <a:t>And then there is </a:t>
            </a:r>
            <a:r>
              <a:rPr lang="en-US" dirty="0" smtClean="0">
                <a:ea typeface="ＭＳ Ｐゴシック" pitchFamily="-111" charset="-128"/>
                <a:cs typeface="ＭＳ Ｐゴシック" pitchFamily="-111" charset="-128"/>
              </a:rPr>
              <a:t>“““ ”””</a:t>
            </a:r>
            <a:endParaRPr lang="en-US" dirty="0">
              <a:ea typeface="ＭＳ Ｐゴシック" pitchFamily="-111" charset="-128"/>
              <a:cs typeface="ＭＳ Ｐゴシック" pitchFamily="-111" charset="-128"/>
            </a:endParaRPr>
          </a:p>
        </p:txBody>
      </p:sp>
      <p:sp>
        <p:nvSpPr>
          <p:cNvPr id="19459" name="Content Placeholder 2"/>
          <p:cNvSpPr>
            <a:spLocks noGrp="1" noChangeArrowheads="1"/>
          </p:cNvSpPr>
          <p:nvPr>
            <p:ph type="body" idx="1"/>
          </p:nvPr>
        </p:nvSpPr>
        <p:spPr>
          <a:xfrm>
            <a:off x="457200" y="1600201"/>
            <a:ext cx="8229600" cy="1828800"/>
          </a:xfrm>
        </p:spPr>
        <p:txBody>
          <a:bodyPr/>
          <a:lstStyle/>
          <a:p>
            <a:pPr eaLnBrk="1" hangingPunct="1">
              <a:lnSpc>
                <a:spcPct val="90000"/>
              </a:lnSpc>
            </a:pPr>
            <a:r>
              <a:rPr lang="en-US" dirty="0" smtClean="0">
                <a:ea typeface="ＭＳ Ｐゴシック" pitchFamily="-111" charset="-128"/>
                <a:cs typeface="ＭＳ Ｐゴシック" pitchFamily="-111" charset="-128"/>
              </a:rPr>
              <a:t>Triple quotes preserve both the vertical and horizontal formatting of the string</a:t>
            </a:r>
          </a:p>
          <a:p>
            <a:pPr eaLnBrk="1" hangingPunct="1">
              <a:lnSpc>
                <a:spcPct val="90000"/>
              </a:lnSpc>
            </a:pPr>
            <a:r>
              <a:rPr lang="en-US" dirty="0" smtClean="0">
                <a:ea typeface="ＭＳ Ｐゴシック" pitchFamily="-111" charset="-128"/>
                <a:cs typeface="ＭＳ Ｐゴシック" pitchFamily="-111" charset="-128"/>
              </a:rPr>
              <a:t>Allows you to type tables, paragraphs, whatever and preserve the formatting</a:t>
            </a:r>
          </a:p>
        </p:txBody>
      </p:sp>
      <p:pic>
        <p:nvPicPr>
          <p:cNvPr id="2" name="Picture 1" descr="Code has 3 lines, as follows. Line 1. Double quote, double quote, double quote this is. Line 2. A test. Line 3. Today double quote, double quote, double quote."/>
          <p:cNvPicPr>
            <a:picLocks noChangeAspect="1"/>
          </p:cNvPicPr>
          <p:nvPr/>
        </p:nvPicPr>
        <p:blipFill>
          <a:blip r:embed="rId3"/>
          <a:stretch>
            <a:fillRect/>
          </a:stretch>
        </p:blipFill>
        <p:spPr>
          <a:xfrm>
            <a:off x="3400425" y="3581400"/>
            <a:ext cx="2343150" cy="2152650"/>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dirty="0"/>
              <a:t>E</a:t>
            </a:r>
            <a:r>
              <a:rPr lang="en-US" dirty="0" smtClean="0"/>
              <a:t>xamples</a:t>
            </a:r>
          </a:p>
        </p:txBody>
      </p:sp>
      <p:pic>
        <p:nvPicPr>
          <p:cNvPr id="2" name="Picture 1" descr="Code has two lines, as follows. Line 1. Quote a quote less than quote b quote right arrow True. Line 2. Quote a a a b quote less than quote a a a c quote."/>
          <p:cNvPicPr>
            <a:picLocks noChangeAspect="1"/>
          </p:cNvPicPr>
          <p:nvPr/>
        </p:nvPicPr>
        <p:blipFill>
          <a:blip r:embed="rId2"/>
          <a:stretch>
            <a:fillRect/>
          </a:stretch>
        </p:blipFill>
        <p:spPr>
          <a:xfrm>
            <a:off x="630382" y="1697182"/>
            <a:ext cx="4017818" cy="969818"/>
          </a:xfrm>
          <a:prstGeom prst="rect">
            <a:avLst/>
          </a:prstGeom>
        </p:spPr>
      </p:pic>
      <p:sp>
        <p:nvSpPr>
          <p:cNvPr id="67587" name="Text Placeholder 2"/>
          <p:cNvSpPr>
            <a:spLocks noGrp="1"/>
          </p:cNvSpPr>
          <p:nvPr>
            <p:ph type="body" idx="1"/>
          </p:nvPr>
        </p:nvSpPr>
        <p:spPr>
          <a:xfrm>
            <a:off x="457200" y="2667000"/>
            <a:ext cx="8229600" cy="914400"/>
          </a:xfrm>
        </p:spPr>
        <p:txBody>
          <a:bodyPr/>
          <a:lstStyle/>
          <a:p>
            <a:pPr lvl="1"/>
            <a:r>
              <a:rPr lang="en-US" dirty="0" smtClean="0"/>
              <a:t>first difference is at the last char. </a:t>
            </a:r>
            <a:r>
              <a:rPr lang="fr-FR" dirty="0" smtClean="0">
                <a:latin typeface="Courier New"/>
                <a:cs typeface="Courier New"/>
              </a:rPr>
              <a:t>'</a:t>
            </a:r>
            <a:r>
              <a:rPr lang="en-US" dirty="0" smtClean="0">
                <a:latin typeface="Courier New"/>
                <a:cs typeface="Courier New"/>
              </a:rPr>
              <a:t>b</a:t>
            </a:r>
            <a:r>
              <a:rPr lang="fr-FR" dirty="0" smtClean="0">
                <a:latin typeface="Courier New"/>
                <a:cs typeface="Courier New"/>
              </a:rPr>
              <a:t>'</a:t>
            </a:r>
            <a:r>
              <a:rPr lang="en-US" dirty="0" smtClean="0">
                <a:latin typeface="Courier New"/>
                <a:cs typeface="Courier New"/>
              </a:rPr>
              <a:t>&lt;</a:t>
            </a:r>
            <a:r>
              <a:rPr lang="fr-FR" dirty="0" smtClean="0">
                <a:latin typeface="Courier New"/>
                <a:cs typeface="Courier New"/>
              </a:rPr>
              <a:t>'</a:t>
            </a:r>
            <a:r>
              <a:rPr lang="en-US" dirty="0" smtClean="0">
                <a:latin typeface="Courier New"/>
                <a:cs typeface="Courier New"/>
              </a:rPr>
              <a:t>c</a:t>
            </a:r>
            <a:r>
              <a:rPr lang="fr-FR" dirty="0" smtClean="0">
                <a:latin typeface="Courier New"/>
                <a:cs typeface="Courier New"/>
              </a:rPr>
              <a:t>'</a:t>
            </a:r>
            <a:r>
              <a:rPr lang="en-US" dirty="0" smtClean="0">
                <a:latin typeface="Courier New"/>
                <a:cs typeface="Courier New"/>
              </a:rPr>
              <a:t> </a:t>
            </a:r>
            <a:r>
              <a:rPr lang="en-US" dirty="0" smtClean="0"/>
              <a:t>so </a:t>
            </a:r>
            <a:r>
              <a:rPr lang="fr-FR" dirty="0" smtClean="0">
                <a:latin typeface="Courier New"/>
                <a:cs typeface="Courier New"/>
              </a:rPr>
              <a:t>'</a:t>
            </a:r>
            <a:r>
              <a:rPr lang="en-US" dirty="0" smtClean="0">
                <a:latin typeface="Courier New"/>
                <a:cs typeface="Courier New"/>
              </a:rPr>
              <a:t>aaab</a:t>
            </a:r>
            <a:r>
              <a:rPr lang="fr-FR" dirty="0" smtClean="0">
                <a:latin typeface="Courier New"/>
                <a:cs typeface="Courier New"/>
              </a:rPr>
              <a:t>'</a:t>
            </a:r>
            <a:r>
              <a:rPr lang="en-US" dirty="0" smtClean="0">
                <a:latin typeface="Courier New"/>
                <a:cs typeface="Courier New"/>
              </a:rPr>
              <a:t> </a:t>
            </a:r>
            <a:r>
              <a:rPr lang="en-US" dirty="0" smtClean="0"/>
              <a:t>is less than </a:t>
            </a:r>
            <a:r>
              <a:rPr lang="fr-FR" dirty="0" smtClean="0">
                <a:latin typeface="Courier New"/>
                <a:cs typeface="Courier New"/>
              </a:rPr>
              <a:t>'</a:t>
            </a:r>
            <a:r>
              <a:rPr lang="en-US" dirty="0" smtClean="0">
                <a:latin typeface="Courier New"/>
                <a:cs typeface="Courier New"/>
              </a:rPr>
              <a:t>aaac</a:t>
            </a:r>
            <a:r>
              <a:rPr lang="fr-FR" dirty="0" smtClean="0">
                <a:latin typeface="Courier New"/>
                <a:cs typeface="Courier New"/>
              </a:rPr>
              <a:t>'</a:t>
            </a:r>
            <a:r>
              <a:rPr lang="en-US" dirty="0" smtClean="0"/>
              <a:t>. </a:t>
            </a:r>
            <a:r>
              <a:rPr lang="en-US" dirty="0" smtClean="0">
                <a:latin typeface="Courier New"/>
                <a:cs typeface="Courier New"/>
              </a:rPr>
              <a:t>True</a:t>
            </a:r>
            <a:endParaRPr lang="en-US" dirty="0" smtClean="0"/>
          </a:p>
        </p:txBody>
      </p:sp>
      <p:pic>
        <p:nvPicPr>
          <p:cNvPr id="8" name="Picture 2" descr="A line of code reads as follows, quote a a quote less than quote a a z quote."/>
          <p:cNvPicPr>
            <a:picLocks noChangeAspect="1"/>
          </p:cNvPicPr>
          <p:nvPr/>
        </p:nvPicPr>
        <p:blipFill>
          <a:blip r:embed="rId3"/>
          <a:stretch>
            <a:fillRect/>
          </a:stretch>
        </p:blipFill>
        <p:spPr>
          <a:xfrm>
            <a:off x="642574" y="3429000"/>
            <a:ext cx="3181350" cy="771525"/>
          </a:xfrm>
          <a:prstGeom prst="rect">
            <a:avLst/>
          </a:prstGeom>
        </p:spPr>
      </p:pic>
      <p:sp>
        <p:nvSpPr>
          <p:cNvPr id="3" name="Text Placeholder 3"/>
          <p:cNvSpPr>
            <a:spLocks noGrp="1"/>
          </p:cNvSpPr>
          <p:nvPr>
            <p:ph type="body" idx="13"/>
          </p:nvPr>
        </p:nvSpPr>
        <p:spPr>
          <a:xfrm>
            <a:off x="457200" y="4114800"/>
            <a:ext cx="8001000" cy="757637"/>
          </a:xfrm>
        </p:spPr>
        <p:txBody>
          <a:bodyPr/>
          <a:lstStyle/>
          <a:p>
            <a:pPr lvl="1"/>
            <a:r>
              <a:rPr lang="en-US" dirty="0"/>
              <a:t>The first string is the same but shorter. Thus it is smaller. </a:t>
            </a:r>
            <a:r>
              <a:rPr lang="en-US" dirty="0" smtClean="0">
                <a:latin typeface="Courier New"/>
                <a:cs typeface="Courier New"/>
              </a:rPr>
              <a:t>True</a:t>
            </a:r>
            <a:endParaRPr lang="en-US" dirty="0">
              <a:latin typeface="Courier New"/>
              <a:cs typeface="Courier New"/>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noChangeArrowheads="1"/>
          </p:cNvSpPr>
          <p:nvPr>
            <p:ph type="title"/>
          </p:nvPr>
        </p:nvSpPr>
        <p:spPr/>
        <p:txBody>
          <a:bodyPr/>
          <a:lstStyle/>
          <a:p>
            <a:pPr eaLnBrk="1" hangingPunct="1"/>
            <a:r>
              <a:rPr lang="en-US" dirty="0">
                <a:ea typeface="ＭＳ Ｐゴシック" pitchFamily="-111" charset="-128"/>
                <a:cs typeface="ＭＳ Ｐゴシック" pitchFamily="-111" charset="-128"/>
              </a:rPr>
              <a:t>Membership </a:t>
            </a:r>
            <a:r>
              <a:rPr lang="en-US" dirty="0" smtClean="0">
                <a:ea typeface="ＭＳ Ｐゴシック" pitchFamily="-111" charset="-128"/>
                <a:cs typeface="ＭＳ Ｐゴシック" pitchFamily="-111" charset="-128"/>
              </a:rPr>
              <a:t>Operations</a:t>
            </a:r>
            <a:endParaRPr lang="en-US" dirty="0">
              <a:ea typeface="ＭＳ Ｐゴシック" pitchFamily="-111" charset="-128"/>
              <a:cs typeface="ＭＳ Ｐゴシック" pitchFamily="-111" charset="-128"/>
            </a:endParaRPr>
          </a:p>
        </p:txBody>
      </p:sp>
      <p:sp>
        <p:nvSpPr>
          <p:cNvPr id="25603" name="Content Placeholder 2"/>
          <p:cNvSpPr>
            <a:spLocks noGrp="1" noChangeArrowheads="1"/>
          </p:cNvSpPr>
          <p:nvPr>
            <p:ph type="body" idx="1"/>
          </p:nvPr>
        </p:nvSpPr>
        <p:spPr>
          <a:xfrm>
            <a:off x="457200" y="1600201"/>
            <a:ext cx="8229600" cy="914400"/>
          </a:xfrm>
        </p:spPr>
        <p:txBody>
          <a:bodyPr/>
          <a:lstStyle/>
          <a:p>
            <a:pPr eaLnBrk="1" hangingPunct="1"/>
            <a:r>
              <a:rPr lang="en-US" dirty="0" smtClean="0">
                <a:ea typeface="ＭＳ Ｐゴシック" pitchFamily="-111" charset="-128"/>
                <a:cs typeface="ＭＳ Ｐゴシック" pitchFamily="-111" charset="-128"/>
              </a:rPr>
              <a:t>Can </a:t>
            </a:r>
            <a:r>
              <a:rPr lang="en-US" dirty="0">
                <a:ea typeface="ＭＳ Ｐゴシック" pitchFamily="-111" charset="-128"/>
                <a:cs typeface="ＭＳ Ｐゴシック" pitchFamily="-111" charset="-128"/>
              </a:rPr>
              <a:t>check to see if a substring exists in the string, the </a:t>
            </a:r>
            <a:r>
              <a:rPr lang="en-US" dirty="0">
                <a:solidFill>
                  <a:srgbClr val="000090"/>
                </a:solidFill>
                <a:latin typeface="Courier New" pitchFamily="-111" charset="0"/>
                <a:ea typeface="ＭＳ Ｐゴシック" pitchFamily="-111" charset="-128"/>
                <a:cs typeface="ＭＳ Ｐゴシック" pitchFamily="-111" charset="-128"/>
              </a:rPr>
              <a:t>in</a:t>
            </a:r>
            <a:r>
              <a:rPr lang="en-US" dirty="0">
                <a:ea typeface="ＭＳ Ｐゴシック" pitchFamily="-111" charset="-128"/>
                <a:cs typeface="ＭＳ Ｐゴシック" pitchFamily="-111" charset="-128"/>
              </a:rPr>
              <a:t> operator. Returns True or </a:t>
            </a:r>
            <a:r>
              <a:rPr lang="en-US" dirty="0" smtClean="0">
                <a:ea typeface="ＭＳ Ｐゴシック" pitchFamily="-111" charset="-128"/>
                <a:cs typeface="ＭＳ Ｐゴシック" pitchFamily="-111" charset="-128"/>
              </a:rPr>
              <a:t>False</a:t>
            </a:r>
            <a:endParaRPr lang="en-US" dirty="0">
              <a:ea typeface="ＭＳ Ｐゴシック" pitchFamily="-111" charset="-128"/>
              <a:cs typeface="ＭＳ Ｐゴシック" pitchFamily="-111" charset="-128"/>
            </a:endParaRPr>
          </a:p>
        </p:txBody>
      </p:sp>
      <p:pic>
        <p:nvPicPr>
          <p:cNvPr id="2" name="Picture 1" descr="Code has four lines, as follows. Line 1. My underscore s t r equals quote a a b b c c d d quote. Line 2. Quote a quote in my underscore s t r right arrow True. Line 3. Quote a b b quote in my underscore s t r right arrow True. Line 4. Quote x quote in my underscore s t r right arrow False."/>
          <p:cNvPicPr>
            <a:picLocks noChangeAspect="1"/>
          </p:cNvPicPr>
          <p:nvPr/>
        </p:nvPicPr>
        <p:blipFill>
          <a:blip r:embed="rId3"/>
          <a:stretch>
            <a:fillRect/>
          </a:stretch>
        </p:blipFill>
        <p:spPr>
          <a:xfrm>
            <a:off x="685800" y="2596356"/>
            <a:ext cx="4752975" cy="253365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noChangeArrowheads="1"/>
          </p:cNvSpPr>
          <p:nvPr>
            <p:ph type="title"/>
          </p:nvPr>
        </p:nvSpPr>
        <p:spPr/>
        <p:txBody>
          <a:bodyPr/>
          <a:lstStyle/>
          <a:p>
            <a:pPr eaLnBrk="1" hangingPunct="1"/>
            <a:r>
              <a:rPr lang="en-US" dirty="0">
                <a:ea typeface="ＭＳ Ｐゴシック" pitchFamily="-111" charset="-128"/>
                <a:cs typeface="ＭＳ Ｐゴシック" pitchFamily="-111" charset="-128"/>
              </a:rPr>
              <a:t>Strings are </a:t>
            </a:r>
            <a:r>
              <a:rPr lang="en-US" dirty="0" smtClean="0">
                <a:ea typeface="ＭＳ Ｐゴシック" pitchFamily="-111" charset="-128"/>
                <a:cs typeface="ＭＳ Ｐゴシック" pitchFamily="-111" charset="-128"/>
              </a:rPr>
              <a:t>Immutable</a:t>
            </a:r>
            <a:endParaRPr lang="en-US" dirty="0">
              <a:ea typeface="ＭＳ Ｐゴシック" pitchFamily="-111" charset="-128"/>
              <a:cs typeface="ＭＳ Ｐゴシック" pitchFamily="-111" charset="-128"/>
            </a:endParaRPr>
          </a:p>
        </p:txBody>
      </p:sp>
      <p:sp>
        <p:nvSpPr>
          <p:cNvPr id="46083" name="Text Placeholder 3"/>
          <p:cNvSpPr>
            <a:spLocks noGrp="1" noChangeArrowheads="1"/>
          </p:cNvSpPr>
          <p:nvPr>
            <p:ph type="body" idx="1"/>
          </p:nvPr>
        </p:nvSpPr>
        <p:spPr>
          <a:xfrm>
            <a:off x="457200" y="1600200"/>
            <a:ext cx="8229600" cy="970291"/>
          </a:xfrm>
        </p:spPr>
        <p:txBody>
          <a:bodyPr/>
          <a:lstStyle/>
          <a:p>
            <a:pPr eaLnBrk="1" hangingPunct="1"/>
            <a:r>
              <a:rPr lang="en-US" dirty="0">
                <a:solidFill>
                  <a:schemeClr val="tx1"/>
                </a:solidFill>
                <a:ea typeface="ＭＳ Ｐゴシック" pitchFamily="-111" charset="-128"/>
                <a:cs typeface="ＭＳ Ｐゴシック" pitchFamily="-111" charset="-128"/>
              </a:rPr>
              <a:t>strings are immutable, that is you cannot change one once you make </a:t>
            </a:r>
            <a:r>
              <a:rPr lang="en-US" dirty="0" smtClean="0">
                <a:solidFill>
                  <a:schemeClr val="tx1"/>
                </a:solidFill>
                <a:ea typeface="ＭＳ Ｐゴシック" pitchFamily="-111" charset="-128"/>
                <a:cs typeface="ＭＳ Ｐゴシック" pitchFamily="-111" charset="-128"/>
              </a:rPr>
              <a:t>it:</a:t>
            </a:r>
          </a:p>
        </p:txBody>
      </p:sp>
      <p:pic>
        <p:nvPicPr>
          <p:cNvPr id="2" name="Picture 1" descr="Code has two lines, as follows. Line 1. A underscore s t r equals quote spam quote. Line 2. A underscore s t r left bracket 1 right bracket equals quote 1 quote right arrow Error."/>
          <p:cNvPicPr>
            <a:picLocks noChangeAspect="1"/>
          </p:cNvPicPr>
          <p:nvPr/>
        </p:nvPicPr>
        <p:blipFill>
          <a:blip r:embed="rId3"/>
          <a:stretch>
            <a:fillRect/>
          </a:stretch>
        </p:blipFill>
        <p:spPr>
          <a:xfrm>
            <a:off x="457200" y="2590800"/>
            <a:ext cx="5179868" cy="891886"/>
          </a:xfrm>
          <a:prstGeom prst="rect">
            <a:avLst/>
          </a:prstGeom>
        </p:spPr>
      </p:pic>
      <p:sp>
        <p:nvSpPr>
          <p:cNvPr id="5" name="Text Placeholder 4"/>
          <p:cNvSpPr>
            <a:spLocks noGrp="1"/>
          </p:cNvSpPr>
          <p:nvPr>
            <p:ph type="body" idx="13"/>
          </p:nvPr>
        </p:nvSpPr>
        <p:spPr>
          <a:xfrm>
            <a:off x="492033" y="3505200"/>
            <a:ext cx="8229600" cy="822954"/>
          </a:xfrm>
        </p:spPr>
        <p:txBody>
          <a:bodyPr/>
          <a:lstStyle/>
          <a:p>
            <a:r>
              <a:rPr lang="en-US" dirty="0">
                <a:solidFill>
                  <a:schemeClr val="tx1"/>
                </a:solidFill>
                <a:ea typeface="ＭＳ Ｐゴシック" pitchFamily="-111" charset="-128"/>
                <a:cs typeface="ＭＳ Ｐゴシック" pitchFamily="-111" charset="-128"/>
              </a:rPr>
              <a:t>However, you can use it to make another string (copy it, slice it, etc</a:t>
            </a:r>
            <a:r>
              <a:rPr lang="en-US" dirty="0" smtClean="0">
                <a:solidFill>
                  <a:schemeClr val="tx1"/>
                </a:solidFill>
                <a:ea typeface="ＭＳ Ｐゴシック" pitchFamily="-111" charset="-128"/>
                <a:cs typeface="ＭＳ Ｐゴシック" pitchFamily="-111" charset="-128"/>
              </a:rPr>
              <a:t>.)</a:t>
            </a:r>
          </a:p>
        </p:txBody>
      </p:sp>
      <p:pic>
        <p:nvPicPr>
          <p:cNvPr id="3" name="Picture 2" descr="Code has three lines, as follows. Line 1. New underscore s t r equals a underscore s t r left bracket colon 1 right bracket plus quote 1 quote plus a underscore s t r left bracket 2 colon right bracket. Line 2. A underscore s t r right arrow quote spam quote. Line 3. New underscore s t r right arrow quote slam quote."/>
          <p:cNvPicPr>
            <a:picLocks noChangeAspect="1"/>
          </p:cNvPicPr>
          <p:nvPr/>
        </p:nvPicPr>
        <p:blipFill rotWithShape="1">
          <a:blip r:embed="rId4"/>
          <a:srcRect l="2519"/>
          <a:stretch/>
        </p:blipFill>
        <p:spPr>
          <a:xfrm>
            <a:off x="609600" y="4495800"/>
            <a:ext cx="7023311" cy="991859"/>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String Methods and Functions</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 First </a:t>
            </a:r>
            <a:r>
              <a:rPr lang="en-US" dirty="0"/>
              <a:t>C</a:t>
            </a:r>
            <a:r>
              <a:rPr lang="en-US" dirty="0" smtClean="0"/>
              <a:t>ut</a:t>
            </a:r>
            <a:endParaRPr lang="en-US" dirty="0"/>
          </a:p>
        </p:txBody>
      </p:sp>
      <p:sp>
        <p:nvSpPr>
          <p:cNvPr id="3" name="Content Placeholder 2"/>
          <p:cNvSpPr>
            <a:spLocks noGrp="1"/>
          </p:cNvSpPr>
          <p:nvPr>
            <p:ph type="body" idx="1"/>
          </p:nvPr>
        </p:nvSpPr>
        <p:spPr/>
        <p:txBody>
          <a:bodyPr/>
          <a:lstStyle/>
          <a:p>
            <a:r>
              <a:rPr lang="en-US" dirty="0" smtClean="0"/>
              <a:t>A function is a program that performs some operation. Its details are hidden (encapsulated), only it</a:t>
            </a:r>
            <a:r>
              <a:rPr lang="fr-FR" dirty="0" smtClean="0"/>
              <a:t>'</a:t>
            </a:r>
            <a:r>
              <a:rPr lang="en-US" dirty="0" smtClean="0"/>
              <a:t>s interface provided.</a:t>
            </a:r>
          </a:p>
          <a:p>
            <a:r>
              <a:rPr lang="en-US" dirty="0" smtClean="0"/>
              <a:t>A function takes some number of inputs (arguments) and returns a value based on the arguments and the function</a:t>
            </a:r>
            <a:r>
              <a:rPr lang="fr-FR" dirty="0" smtClean="0"/>
              <a:t>'</a:t>
            </a:r>
            <a:r>
              <a:rPr lang="en-US" dirty="0" smtClean="0"/>
              <a:t>s operation.</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String Function : </a:t>
            </a:r>
            <a:r>
              <a:rPr lang="en-US" dirty="0" smtClean="0">
                <a:latin typeface="Courier New"/>
                <a:cs typeface="Courier New"/>
              </a:rPr>
              <a:t>len</a:t>
            </a:r>
            <a:endParaRPr lang="en-US" dirty="0">
              <a:latin typeface="Courier New"/>
              <a:cs typeface="Courier New"/>
            </a:endParaRPr>
          </a:p>
        </p:txBody>
      </p:sp>
      <p:sp>
        <p:nvSpPr>
          <p:cNvPr id="3" name="Content Placeholder 2"/>
          <p:cNvSpPr>
            <a:spLocks noGrp="1"/>
          </p:cNvSpPr>
          <p:nvPr>
            <p:ph type="body" idx="1"/>
          </p:nvPr>
        </p:nvSpPr>
        <p:spPr>
          <a:xfrm>
            <a:off x="457200" y="1600201"/>
            <a:ext cx="8229600" cy="914400"/>
          </a:xfrm>
        </p:spPr>
        <p:txBody>
          <a:bodyPr/>
          <a:lstStyle/>
          <a:p>
            <a:r>
              <a:rPr lang="en-US" dirty="0" smtClean="0">
                <a:solidFill>
                  <a:schemeClr val="tx1"/>
                </a:solidFill>
              </a:rPr>
              <a:t>The </a:t>
            </a:r>
            <a:r>
              <a:rPr lang="en-US" dirty="0" smtClean="0">
                <a:solidFill>
                  <a:schemeClr val="tx1"/>
                </a:solidFill>
                <a:latin typeface="Courier New"/>
                <a:cs typeface="Courier New"/>
              </a:rPr>
              <a:t>len </a:t>
            </a:r>
            <a:r>
              <a:rPr lang="en-US" dirty="0" smtClean="0">
                <a:solidFill>
                  <a:schemeClr val="tx1"/>
                </a:solidFill>
              </a:rPr>
              <a:t>function takes as an argument a string and returns an integer, the length of a string.</a:t>
            </a:r>
          </a:p>
        </p:txBody>
      </p:sp>
      <p:pic>
        <p:nvPicPr>
          <p:cNvPr id="4" name="Picture 3" descr="Code has two lines, as follows. Line 1. My underscore s t r equals quote hello world quote. Line 2. L e n left parenthesis my underscore s t r right parenthesis right arrow 11 hash space counts exclamation."/>
          <p:cNvPicPr>
            <a:picLocks noChangeAspect="1"/>
          </p:cNvPicPr>
          <p:nvPr/>
        </p:nvPicPr>
        <p:blipFill>
          <a:blip r:embed="rId2"/>
          <a:stretch>
            <a:fillRect/>
          </a:stretch>
        </p:blipFill>
        <p:spPr>
          <a:xfrm>
            <a:off x="685800" y="2514601"/>
            <a:ext cx="6629400" cy="123825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String Method</a:t>
            </a:r>
            <a:endParaRPr lang="en-US" dirty="0"/>
          </a:p>
        </p:txBody>
      </p:sp>
      <p:sp>
        <p:nvSpPr>
          <p:cNvPr id="3" name="Content Placeholder 2"/>
          <p:cNvSpPr>
            <a:spLocks noGrp="1"/>
          </p:cNvSpPr>
          <p:nvPr>
            <p:ph type="body" idx="1"/>
          </p:nvPr>
        </p:nvSpPr>
        <p:spPr/>
        <p:txBody>
          <a:bodyPr/>
          <a:lstStyle/>
          <a:p>
            <a:r>
              <a:rPr lang="en-US" dirty="0" smtClean="0"/>
              <a:t>a </a:t>
            </a:r>
            <a:r>
              <a:rPr lang="en-US" b="1" dirty="0" smtClean="0"/>
              <a:t>method </a:t>
            </a:r>
            <a:r>
              <a:rPr lang="en-US" dirty="0" smtClean="0"/>
              <a:t>is a variation on a function</a:t>
            </a:r>
          </a:p>
          <a:p>
            <a:pPr lvl="1"/>
            <a:r>
              <a:rPr lang="en-US" dirty="0" smtClean="0"/>
              <a:t>like a function, it represents a program</a:t>
            </a:r>
          </a:p>
          <a:p>
            <a:pPr lvl="1"/>
            <a:r>
              <a:rPr lang="en-US" dirty="0" smtClean="0"/>
              <a:t>like a function, it has input arguments and an output</a:t>
            </a:r>
          </a:p>
          <a:p>
            <a:r>
              <a:rPr lang="en-US" dirty="0" smtClean="0"/>
              <a:t>Unlike a function, it is applied in the context of a particular object. </a:t>
            </a:r>
          </a:p>
          <a:p>
            <a:r>
              <a:rPr lang="en-US" dirty="0" smtClean="0"/>
              <a:t>This is indicated by the dot notation invocation</a:t>
            </a:r>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a:t>
            </a:r>
            <a:endParaRPr lang="en-US" dirty="0"/>
          </a:p>
        </p:txBody>
      </p:sp>
      <p:sp>
        <p:nvSpPr>
          <p:cNvPr id="3" name="Text Placeholder 2"/>
          <p:cNvSpPr>
            <a:spLocks noGrp="1"/>
          </p:cNvSpPr>
          <p:nvPr>
            <p:ph type="body" idx="1"/>
          </p:nvPr>
        </p:nvSpPr>
        <p:spPr>
          <a:xfrm>
            <a:off x="457200" y="1600200"/>
            <a:ext cx="8229600" cy="1173832"/>
          </a:xfrm>
        </p:spPr>
        <p:txBody>
          <a:bodyPr/>
          <a:lstStyle/>
          <a:p>
            <a:r>
              <a:rPr lang="en-US" dirty="0" smtClean="0">
                <a:solidFill>
                  <a:schemeClr val="tx1"/>
                </a:solidFill>
                <a:latin typeface="Courier New"/>
                <a:cs typeface="Courier New"/>
              </a:rPr>
              <a:t>upper </a:t>
            </a:r>
            <a:r>
              <a:rPr lang="en-US" dirty="0" smtClean="0">
                <a:solidFill>
                  <a:schemeClr val="tx1"/>
                </a:solidFill>
              </a:rPr>
              <a:t>is the name of a method. It generates a new string that has all upper case characters of the string it was called with.</a:t>
            </a:r>
          </a:p>
        </p:txBody>
      </p:sp>
      <p:pic>
        <p:nvPicPr>
          <p:cNvPr id="4" name="Picture 3" descr="Code has two lines, as follows. Line 1. My underscore s t r equals quote python rules exclamation mark quote. Line 2. My underscore s t r period upper left parenthesis right parenthesis right arrow quote python rules exclamation mark quote."/>
          <p:cNvPicPr>
            <a:picLocks noChangeAspect="1"/>
          </p:cNvPicPr>
          <p:nvPr/>
        </p:nvPicPr>
        <p:blipFill>
          <a:blip r:embed="rId2"/>
          <a:stretch>
            <a:fillRect/>
          </a:stretch>
        </p:blipFill>
        <p:spPr>
          <a:xfrm>
            <a:off x="533400" y="2774032"/>
            <a:ext cx="6104659" cy="1203614"/>
          </a:xfrm>
          <a:prstGeom prst="rect">
            <a:avLst/>
          </a:prstGeom>
        </p:spPr>
      </p:pic>
      <p:sp>
        <p:nvSpPr>
          <p:cNvPr id="5" name="Text Placeholder 4"/>
          <p:cNvSpPr>
            <a:spLocks noGrp="1"/>
          </p:cNvSpPr>
          <p:nvPr>
            <p:ph type="body" idx="13"/>
          </p:nvPr>
        </p:nvSpPr>
        <p:spPr>
          <a:xfrm>
            <a:off x="457200" y="3977646"/>
            <a:ext cx="8305800" cy="822954"/>
          </a:xfrm>
        </p:spPr>
        <p:txBody>
          <a:bodyPr/>
          <a:lstStyle/>
          <a:p>
            <a:r>
              <a:rPr lang="en-US" dirty="0">
                <a:solidFill>
                  <a:schemeClr val="tx1"/>
                </a:solidFill>
              </a:rPr>
              <a:t>The </a:t>
            </a:r>
            <a:r>
              <a:rPr lang="en-US" dirty="0">
                <a:solidFill>
                  <a:schemeClr val="tx1"/>
                </a:solidFill>
                <a:latin typeface="Courier New"/>
                <a:cs typeface="Courier New"/>
              </a:rPr>
              <a:t>upper()</a:t>
            </a:r>
            <a:r>
              <a:rPr lang="en-US" dirty="0">
                <a:solidFill>
                  <a:schemeClr val="tx1"/>
                </a:solidFill>
              </a:rPr>
              <a:t> method was called in the context of </a:t>
            </a:r>
            <a:r>
              <a:rPr lang="en-US" dirty="0">
                <a:solidFill>
                  <a:schemeClr val="tx1"/>
                </a:solidFill>
                <a:latin typeface="Courier New"/>
                <a:cs typeface="Courier New"/>
              </a:rPr>
              <a:t>my_str</a:t>
            </a:r>
            <a:r>
              <a:rPr lang="en-US" dirty="0">
                <a:solidFill>
                  <a:schemeClr val="tx1"/>
                </a:solidFill>
              </a:rPr>
              <a:t>, indicated by the dot between them</a:t>
            </a:r>
            <a:r>
              <a:rPr lang="en-US" dirty="0" smtClean="0">
                <a:solidFill>
                  <a:schemeClr val="tx1"/>
                </a:solidFill>
              </a:rPr>
              <a:t>.</a:t>
            </a:r>
            <a:endParaRPr lang="en-US" dirty="0">
              <a:solidFill>
                <a:schemeClr val="tx1"/>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
            </a:r>
            <a:r>
              <a:rPr lang="en-US" dirty="0" smtClean="0"/>
              <a:t>ore </a:t>
            </a:r>
            <a:r>
              <a:rPr lang="en-US" dirty="0"/>
              <a:t>D</a:t>
            </a:r>
            <a:r>
              <a:rPr lang="en-US" dirty="0" smtClean="0"/>
              <a:t>ot </a:t>
            </a:r>
            <a:r>
              <a:rPr lang="en-US" dirty="0"/>
              <a:t>N</a:t>
            </a:r>
            <a:r>
              <a:rPr lang="en-US" dirty="0" smtClean="0"/>
              <a:t>otation</a:t>
            </a:r>
            <a:endParaRPr lang="en-US" dirty="0"/>
          </a:p>
        </p:txBody>
      </p:sp>
      <p:sp>
        <p:nvSpPr>
          <p:cNvPr id="3" name="Content Placeholder 2"/>
          <p:cNvSpPr>
            <a:spLocks noGrp="1"/>
          </p:cNvSpPr>
          <p:nvPr>
            <p:ph type="body" idx="1"/>
          </p:nvPr>
        </p:nvSpPr>
        <p:spPr/>
        <p:txBody>
          <a:bodyPr/>
          <a:lstStyle/>
          <a:p>
            <a:r>
              <a:rPr lang="en-US" dirty="0" smtClean="0"/>
              <a:t>In generation, dot notation looks like:</a:t>
            </a:r>
            <a:endParaRPr lang="en-US" dirty="0" smtClean="0">
              <a:latin typeface="Courier New"/>
              <a:cs typeface="Courier New"/>
            </a:endParaRPr>
          </a:p>
        </p:txBody>
      </p:sp>
      <p:pic>
        <p:nvPicPr>
          <p:cNvPr id="4" name="Picture 3" descr="A line of code reads as, object period method left parenthesis ellipses right parenthesis."/>
          <p:cNvPicPr>
            <a:picLocks noChangeAspect="1"/>
          </p:cNvPicPr>
          <p:nvPr/>
        </p:nvPicPr>
        <p:blipFill>
          <a:blip r:embed="rId2"/>
          <a:stretch>
            <a:fillRect/>
          </a:stretch>
        </p:blipFill>
        <p:spPr>
          <a:xfrm>
            <a:off x="457200" y="2237998"/>
            <a:ext cx="5772150" cy="514350"/>
          </a:xfrm>
          <a:prstGeom prst="rect">
            <a:avLst/>
          </a:prstGeom>
        </p:spPr>
      </p:pic>
      <p:sp>
        <p:nvSpPr>
          <p:cNvPr id="5" name="Text Placeholder 4"/>
          <p:cNvSpPr>
            <a:spLocks noGrp="1"/>
          </p:cNvSpPr>
          <p:nvPr>
            <p:ph type="body" idx="13"/>
          </p:nvPr>
        </p:nvSpPr>
        <p:spPr>
          <a:xfrm>
            <a:off x="492033" y="2590800"/>
            <a:ext cx="8229600" cy="1965954"/>
          </a:xfrm>
        </p:spPr>
        <p:txBody>
          <a:bodyPr/>
          <a:lstStyle/>
          <a:p>
            <a:r>
              <a:rPr lang="en-US" dirty="0" smtClean="0"/>
              <a:t>It means that the object in front of the dot is calling a method that is associated with that object</a:t>
            </a:r>
            <a:r>
              <a:rPr lang="fr-FR" dirty="0" smtClean="0"/>
              <a:t>'</a:t>
            </a:r>
            <a:r>
              <a:rPr lang="en-US" dirty="0" smtClean="0"/>
              <a:t>s type.</a:t>
            </a:r>
          </a:p>
          <a:p>
            <a:r>
              <a:rPr lang="en-US" dirty="0" smtClean="0"/>
              <a:t>The method</a:t>
            </a:r>
            <a:r>
              <a:rPr lang="fr-FR" dirty="0" smtClean="0"/>
              <a:t>'</a:t>
            </a:r>
            <a:r>
              <a:rPr lang="en-US" dirty="0" smtClean="0"/>
              <a:t>s that can be called are tied to the type of the object calling it. Each type has different methods.</a:t>
            </a:r>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noChangeArrowheads="1"/>
          </p:cNvSpPr>
          <p:nvPr>
            <p:ph type="title"/>
          </p:nvPr>
        </p:nvSpPr>
        <p:spPr/>
        <p:txBody>
          <a:bodyPr/>
          <a:lstStyle/>
          <a:p>
            <a:pPr eaLnBrk="1" hangingPunct="1"/>
            <a:r>
              <a:rPr lang="en-US" dirty="0">
                <a:ea typeface="ＭＳ Ｐゴシック" pitchFamily="-111" charset="-128"/>
                <a:cs typeface="ＭＳ Ｐゴシック" pitchFamily="-111" charset="-128"/>
              </a:rPr>
              <a:t>Find</a:t>
            </a:r>
          </a:p>
        </p:txBody>
      </p:sp>
      <p:pic>
        <p:nvPicPr>
          <p:cNvPr id="2" name="Picture 1" descr="Code has three lines, as follows. Line 1. My underscore s t r equals quote hello quote. Line 2. My underscore s t r period find left parenthesis quote 1 quote right parenthesis hash find index of quote I quote in my underscore s t r . Line 3. Right arrow 2."/>
          <p:cNvPicPr>
            <a:picLocks noChangeAspect="1"/>
          </p:cNvPicPr>
          <p:nvPr/>
        </p:nvPicPr>
        <p:blipFill>
          <a:blip r:embed="rId3"/>
          <a:stretch>
            <a:fillRect/>
          </a:stretch>
        </p:blipFill>
        <p:spPr>
          <a:xfrm>
            <a:off x="609600" y="1752600"/>
            <a:ext cx="7308273" cy="1298864"/>
          </a:xfrm>
          <a:prstGeom prst="rect">
            <a:avLst/>
          </a:prstGeom>
        </p:spPr>
      </p:pic>
      <p:sp>
        <p:nvSpPr>
          <p:cNvPr id="54275" name="Content Placeholder 2"/>
          <p:cNvSpPr>
            <a:spLocks noGrp="1" noChangeArrowheads="1"/>
          </p:cNvSpPr>
          <p:nvPr>
            <p:ph type="body" idx="1"/>
          </p:nvPr>
        </p:nvSpPr>
        <p:spPr>
          <a:xfrm>
            <a:off x="457200" y="3200400"/>
            <a:ext cx="8229600" cy="2057400"/>
          </a:xfrm>
        </p:spPr>
        <p:txBody>
          <a:bodyPr/>
          <a:lstStyle/>
          <a:p>
            <a:pPr marL="0" indent="0" eaLnBrk="1" hangingPunct="1">
              <a:lnSpc>
                <a:spcPct val="90000"/>
              </a:lnSpc>
              <a:buFont typeface="Wingdings" pitchFamily="-111" charset="2"/>
              <a:buNone/>
            </a:pPr>
            <a:r>
              <a:rPr lang="en-US" sz="2400" dirty="0" smtClean="0">
                <a:ea typeface="ＭＳ Ｐゴシック" pitchFamily="-111" charset="-128"/>
                <a:cs typeface="ＭＳ Ｐゴシック" pitchFamily="-111" charset="-128"/>
              </a:rPr>
              <a:t>Note </a:t>
            </a:r>
            <a:r>
              <a:rPr lang="en-US" sz="2400" dirty="0">
                <a:ea typeface="ＭＳ Ｐゴシック" pitchFamily="-111" charset="-128"/>
                <a:cs typeface="ＭＳ Ｐゴシック" pitchFamily="-111" charset="-128"/>
              </a:rPr>
              <a:t>how the method </a:t>
            </a:r>
            <a:r>
              <a:rPr lang="fr-FR" sz="2400" dirty="0" smtClean="0">
                <a:ea typeface="ＭＳ Ｐゴシック" pitchFamily="-111" charset="-128"/>
                <a:cs typeface="ＭＳ Ｐゴシック" pitchFamily="-111" charset="-128"/>
              </a:rPr>
              <a:t>'</a:t>
            </a:r>
            <a:r>
              <a:rPr lang="en-US" sz="2400" dirty="0" smtClean="0">
                <a:ea typeface="ＭＳ Ｐゴシック" pitchFamily="-111" charset="-128"/>
                <a:cs typeface="ＭＳ Ｐゴシック" pitchFamily="-111" charset="-128"/>
              </a:rPr>
              <a:t>find</a:t>
            </a:r>
            <a:r>
              <a:rPr lang="fr-FR" sz="2400" dirty="0" smtClean="0">
                <a:ea typeface="ＭＳ Ｐゴシック" pitchFamily="-111" charset="-128"/>
                <a:cs typeface="ＭＳ Ｐゴシック" pitchFamily="-111" charset="-128"/>
              </a:rPr>
              <a:t>'</a:t>
            </a:r>
            <a:r>
              <a:rPr lang="en-US" sz="2400" dirty="0" smtClean="0">
                <a:ea typeface="ＭＳ Ｐゴシック" pitchFamily="-111" charset="-128"/>
                <a:cs typeface="ＭＳ Ｐゴシック" pitchFamily="-111" charset="-128"/>
              </a:rPr>
              <a:t> </a:t>
            </a:r>
            <a:r>
              <a:rPr lang="en-US" sz="2400" dirty="0">
                <a:ea typeface="ＭＳ Ｐゴシック" pitchFamily="-111" charset="-128"/>
                <a:cs typeface="ＭＳ Ｐゴシック" pitchFamily="-111" charset="-128"/>
              </a:rPr>
              <a:t>operates on the string object</a:t>
            </a:r>
            <a:r>
              <a:rPr lang="en-US" sz="2400" dirty="0" smtClean="0">
                <a:ea typeface="ＭＳ Ｐゴシック" pitchFamily="-111" charset="-128"/>
                <a:cs typeface="ＭＳ Ｐゴシック" pitchFamily="-111" charset="-128"/>
              </a:rPr>
              <a:t> </a:t>
            </a:r>
            <a:r>
              <a:rPr lang="en-US" sz="2400" dirty="0" err="1" smtClean="0">
                <a:ea typeface="ＭＳ Ｐゴシック" pitchFamily="-111" charset="-128"/>
                <a:cs typeface="ＭＳ Ｐゴシック" pitchFamily="-111" charset="-128"/>
              </a:rPr>
              <a:t>my_str</a:t>
            </a:r>
            <a:r>
              <a:rPr lang="en-US" sz="2400" dirty="0" smtClean="0">
                <a:ea typeface="ＭＳ Ｐゴシック" pitchFamily="-111" charset="-128"/>
                <a:cs typeface="ＭＳ Ｐゴシック" pitchFamily="-111" charset="-128"/>
              </a:rPr>
              <a:t> and </a:t>
            </a:r>
            <a:r>
              <a:rPr lang="en-US" sz="2400" dirty="0">
                <a:ea typeface="ＭＳ Ｐゴシック" pitchFamily="-111" charset="-128"/>
                <a:cs typeface="ＭＳ Ｐゴシック" pitchFamily="-111" charset="-128"/>
              </a:rPr>
              <a:t>the two are associated by using the “dot” notation:</a:t>
            </a:r>
            <a:r>
              <a:rPr lang="en-US" sz="2400" dirty="0" smtClean="0">
                <a:ea typeface="ＭＳ Ｐゴシック" pitchFamily="-111" charset="-128"/>
                <a:cs typeface="ＭＳ Ｐゴシック" pitchFamily="-111" charset="-128"/>
              </a:rPr>
              <a:t> </a:t>
            </a:r>
            <a:r>
              <a:rPr lang="en-US" sz="2400" dirty="0" err="1" smtClean="0">
                <a:ea typeface="ＭＳ Ｐゴシック" pitchFamily="-111" charset="-128"/>
                <a:cs typeface="ＭＳ Ｐゴシック" pitchFamily="-111" charset="-128"/>
              </a:rPr>
              <a:t>my_str.find</a:t>
            </a:r>
            <a:r>
              <a:rPr lang="en-US" sz="2400" dirty="0" smtClean="0">
                <a:ea typeface="ＭＳ Ｐゴシック" pitchFamily="-111" charset="-128"/>
                <a:cs typeface="ＭＳ Ｐゴシック" pitchFamily="-111" charset="-128"/>
              </a:rPr>
              <a:t>(</a:t>
            </a:r>
            <a:r>
              <a:rPr lang="fr-FR" dirty="0" smtClean="0">
                <a:ea typeface="ＭＳ Ｐゴシック" pitchFamily="-111" charset="-128"/>
                <a:cs typeface="ＭＳ Ｐゴシック" pitchFamily="-111" charset="-128"/>
              </a:rPr>
              <a:t>‘</a:t>
            </a:r>
            <a:r>
              <a:rPr lang="en-US" sz="2400" dirty="0" smtClean="0">
                <a:ea typeface="ＭＳ Ｐゴシック" pitchFamily="-111" charset="-128"/>
                <a:cs typeface="ＭＳ Ｐゴシック" pitchFamily="-111" charset="-128"/>
              </a:rPr>
              <a:t>l</a:t>
            </a:r>
            <a:r>
              <a:rPr lang="fr-FR" dirty="0" smtClean="0">
                <a:ea typeface="ＭＳ Ｐゴシック" pitchFamily="-111" charset="-128"/>
                <a:cs typeface="ＭＳ Ｐゴシック" pitchFamily="-111" charset="-128"/>
              </a:rPr>
              <a:t>’</a:t>
            </a:r>
            <a:r>
              <a:rPr lang="en-US" sz="2400" dirty="0" smtClean="0">
                <a:ea typeface="ＭＳ Ｐゴシック" pitchFamily="-111" charset="-128"/>
                <a:cs typeface="ＭＳ Ｐゴシック" pitchFamily="-111" charset="-128"/>
              </a:rPr>
              <a:t>).</a:t>
            </a:r>
            <a:endParaRPr lang="en-US" sz="2400" dirty="0">
              <a:ea typeface="ＭＳ Ｐゴシック" pitchFamily="-111" charset="-128"/>
              <a:cs typeface="ＭＳ Ｐゴシック" pitchFamily="-111" charset="-128"/>
            </a:endParaRPr>
          </a:p>
          <a:p>
            <a:pPr marL="0" indent="0" eaLnBrk="1" hangingPunct="1">
              <a:lnSpc>
                <a:spcPct val="90000"/>
              </a:lnSpc>
              <a:buFont typeface="Wingdings" pitchFamily="-111" charset="2"/>
              <a:buNone/>
            </a:pPr>
            <a:r>
              <a:rPr lang="en-US" sz="2400" dirty="0">
                <a:ea typeface="ＭＳ Ｐゴシック" pitchFamily="-111" charset="-128"/>
                <a:cs typeface="ＭＳ Ｐゴシック" pitchFamily="-111" charset="-128"/>
              </a:rPr>
              <a:t>Terminology: the </a:t>
            </a:r>
            <a:r>
              <a:rPr lang="en-US" sz="2400" dirty="0" err="1">
                <a:ea typeface="ＭＳ Ｐゴシック" pitchFamily="-111" charset="-128"/>
                <a:cs typeface="ＭＳ Ｐゴシック" pitchFamily="-111" charset="-128"/>
              </a:rPr>
              <a:t>thing(s</a:t>
            </a:r>
            <a:r>
              <a:rPr lang="en-US" sz="2400" dirty="0">
                <a:ea typeface="ＭＳ Ｐゴシック" pitchFamily="-111" charset="-128"/>
                <a:cs typeface="ＭＳ Ｐゴシック" pitchFamily="-111" charset="-128"/>
              </a:rPr>
              <a:t>) in parenthesis, i.e. the </a:t>
            </a:r>
            <a:r>
              <a:rPr lang="fr-FR" dirty="0" smtClean="0">
                <a:ea typeface="ＭＳ Ｐゴシック" pitchFamily="-111" charset="-128"/>
                <a:cs typeface="ＭＳ Ｐゴシック" pitchFamily="-111" charset="-128"/>
              </a:rPr>
              <a:t>‘</a:t>
            </a:r>
            <a:r>
              <a:rPr lang="en-US" sz="2400" dirty="0" smtClean="0">
                <a:ea typeface="ＭＳ Ｐゴシック" pitchFamily="-111" charset="-128"/>
                <a:cs typeface="ＭＳ Ｐゴシック" pitchFamily="-111" charset="-128"/>
              </a:rPr>
              <a:t>l</a:t>
            </a:r>
            <a:r>
              <a:rPr lang="fr-FR" dirty="0" smtClean="0">
                <a:ea typeface="ＭＳ Ｐゴシック" pitchFamily="-111" charset="-128"/>
                <a:cs typeface="ＭＳ Ｐゴシック" pitchFamily="-111" charset="-128"/>
              </a:rPr>
              <a:t>’</a:t>
            </a:r>
            <a:r>
              <a:rPr lang="en-US" sz="2400" dirty="0" smtClean="0">
                <a:ea typeface="ＭＳ Ｐゴシック" pitchFamily="-111" charset="-128"/>
                <a:cs typeface="ＭＳ Ｐゴシック" pitchFamily="-111" charset="-128"/>
              </a:rPr>
              <a:t> </a:t>
            </a:r>
            <a:r>
              <a:rPr lang="en-US" sz="2400" dirty="0">
                <a:ea typeface="ＭＳ Ｐゴシック" pitchFamily="-111" charset="-128"/>
                <a:cs typeface="ＭＳ Ｐゴシック" pitchFamily="-111" charset="-128"/>
              </a:rPr>
              <a:t>in this case, is called an </a:t>
            </a:r>
            <a:r>
              <a:rPr lang="en-US" sz="2400" b="1" dirty="0">
                <a:ea typeface="ＭＳ Ｐゴシック" pitchFamily="-111" charset="-128"/>
                <a:cs typeface="ＭＳ Ｐゴシック" pitchFamily="-111" charset="-128"/>
              </a:rPr>
              <a:t>argument</a:t>
            </a:r>
            <a:r>
              <a:rPr lang="en-US" sz="2400" dirty="0">
                <a:ea typeface="ＭＳ Ｐゴシック" pitchFamily="-111" charset="-128"/>
                <a:cs typeface="ＭＳ Ｐゴシック" pitchFamily="-111" charset="-128"/>
              </a:rPr>
              <a:t>.</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Non-printing Characters</a:t>
            </a:r>
            <a:endParaRPr lang="en-US" dirty="0"/>
          </a:p>
        </p:txBody>
      </p:sp>
      <p:sp>
        <p:nvSpPr>
          <p:cNvPr id="3" name="Content Placeholder 2"/>
          <p:cNvSpPr>
            <a:spLocks noGrp="1"/>
          </p:cNvSpPr>
          <p:nvPr>
            <p:ph type="body" idx="1"/>
          </p:nvPr>
        </p:nvSpPr>
        <p:spPr>
          <a:xfrm>
            <a:off x="457200" y="1600201"/>
            <a:ext cx="8229600" cy="914400"/>
          </a:xfrm>
        </p:spPr>
        <p:txBody>
          <a:bodyPr/>
          <a:lstStyle/>
          <a:p>
            <a:pPr marL="0" indent="0">
              <a:buNone/>
            </a:pPr>
            <a:r>
              <a:rPr lang="en-US" dirty="0" smtClean="0">
                <a:solidFill>
                  <a:schemeClr val="tx1"/>
                </a:solidFill>
              </a:rPr>
              <a:t>If inserted directly, are preceded by a backslash (the \ character)</a:t>
            </a:r>
          </a:p>
        </p:txBody>
      </p:sp>
      <p:pic>
        <p:nvPicPr>
          <p:cNvPr id="4" name="Picture 3" descr="Code has 2 lines, as follows. Line 1. New line single quote backslash n single quote. Line 2. Tab single quote backslash t quote."/>
          <p:cNvPicPr>
            <a:picLocks noChangeAspect="1"/>
          </p:cNvPicPr>
          <p:nvPr/>
        </p:nvPicPr>
        <p:blipFill>
          <a:blip r:embed="rId2"/>
          <a:stretch>
            <a:fillRect/>
          </a:stretch>
        </p:blipFill>
        <p:spPr>
          <a:xfrm>
            <a:off x="457200" y="2590800"/>
            <a:ext cx="3848100" cy="1143000"/>
          </a:xfrm>
          <a:prstGeom prst="rect">
            <a:avLst/>
          </a:prstGeom>
        </p:spPr>
      </p:pic>
    </p:spTree>
    <p:extLst>
      <p:ext uri="{BB962C8B-B14F-4D97-AF65-F5344CB8AC3E}">
        <p14:creationId xmlns:p14="http://schemas.microsoft.com/office/powerpoint/2010/main" val="204292915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Chaining Methods</a:t>
            </a:r>
            <a:endParaRPr lang="en-US" dirty="0"/>
          </a:p>
        </p:txBody>
      </p:sp>
      <p:sp>
        <p:nvSpPr>
          <p:cNvPr id="3" name="Content Placeholder 2"/>
          <p:cNvSpPr>
            <a:spLocks noGrp="1"/>
          </p:cNvSpPr>
          <p:nvPr>
            <p:ph type="body" idx="1"/>
          </p:nvPr>
        </p:nvSpPr>
        <p:spPr>
          <a:xfrm>
            <a:off x="457200" y="1600201"/>
            <a:ext cx="8229600" cy="1828800"/>
          </a:xfrm>
        </p:spPr>
        <p:txBody>
          <a:bodyPr/>
          <a:lstStyle/>
          <a:p>
            <a:pPr>
              <a:buNone/>
            </a:pPr>
            <a:r>
              <a:rPr lang="en-US" dirty="0" smtClean="0"/>
              <a:t>Methods can be chained together. </a:t>
            </a:r>
          </a:p>
          <a:p>
            <a:r>
              <a:rPr lang="en-US" dirty="0" smtClean="0"/>
              <a:t>Perform first operation, yielding an object</a:t>
            </a:r>
          </a:p>
          <a:p>
            <a:r>
              <a:rPr lang="en-US" dirty="0" smtClean="0"/>
              <a:t>Use the yielded object for the next method</a:t>
            </a:r>
          </a:p>
        </p:txBody>
      </p:sp>
      <p:pic>
        <p:nvPicPr>
          <p:cNvPr id="4" name="Picture 3" descr="Code has 4 lines, as follows. Line 1. My underscore s t r equals quote python rules exclamation mark quote. Line 2. My underscore s t r period upper left parenthesis right parenthesis right arrow quote python rules exclamation mark quote. Line 3. My underscore s t r period upper left parenthesis right parenthesis period find left parenthesis quote O quote right parenthesis. Line 4. Right arrow 4."/>
          <p:cNvPicPr>
            <a:picLocks noChangeAspect="1"/>
          </p:cNvPicPr>
          <p:nvPr/>
        </p:nvPicPr>
        <p:blipFill>
          <a:blip r:embed="rId2"/>
          <a:stretch>
            <a:fillRect/>
          </a:stretch>
        </p:blipFill>
        <p:spPr>
          <a:xfrm>
            <a:off x="1004887" y="3581400"/>
            <a:ext cx="7134225" cy="2171700"/>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Optional Arguments</a:t>
            </a:r>
            <a:endParaRPr lang="en-US" dirty="0"/>
          </a:p>
        </p:txBody>
      </p:sp>
      <p:sp>
        <p:nvSpPr>
          <p:cNvPr id="3" name="Content Placeholder 2"/>
          <p:cNvSpPr>
            <a:spLocks noGrp="1"/>
          </p:cNvSpPr>
          <p:nvPr>
            <p:ph type="body" idx="1"/>
          </p:nvPr>
        </p:nvSpPr>
        <p:spPr>
          <a:xfrm>
            <a:off x="457200" y="1600201"/>
            <a:ext cx="8229600" cy="2438400"/>
          </a:xfrm>
        </p:spPr>
        <p:txBody>
          <a:bodyPr/>
          <a:lstStyle/>
          <a:p>
            <a:pPr>
              <a:buNone/>
            </a:pPr>
            <a:r>
              <a:rPr lang="en-US" dirty="0" smtClean="0"/>
              <a:t>Some methods have optional arguments:</a:t>
            </a:r>
          </a:p>
          <a:p>
            <a:r>
              <a:rPr lang="en-US" dirty="0" smtClean="0"/>
              <a:t>If the user </a:t>
            </a:r>
            <a:r>
              <a:rPr lang="en-US" dirty="0" err="1" smtClean="0"/>
              <a:t>doesn</a:t>
            </a:r>
            <a:r>
              <a:rPr lang="fr-FR" dirty="0" smtClean="0"/>
              <a:t>’</a:t>
            </a:r>
            <a:r>
              <a:rPr lang="en-US" dirty="0" smtClean="0"/>
              <a:t>t provide one of these, a default is assumed</a:t>
            </a:r>
          </a:p>
          <a:p>
            <a:r>
              <a:rPr lang="en-US" dirty="0" smtClean="0"/>
              <a:t>Find has a default second argument of 0, where the search begins</a:t>
            </a:r>
          </a:p>
        </p:txBody>
      </p:sp>
      <p:pic>
        <p:nvPicPr>
          <p:cNvPr id="4" name="Picture 3" descr="Code has three lines, as follows. Line 1. A underscore s t r equals quote He had the bat quote. Line 2. A underscore s t r period find left parenthesis quote t quote right parenthesis right arrow 7 hash first quote t quote comma start at 0. Line 3. A underscores t r period find left parenthesis quote t quote comma 8 right parenthesis right arrow 13 hash second quote t quote."/>
          <p:cNvPicPr>
            <a:picLocks noChangeAspect="1"/>
          </p:cNvPicPr>
          <p:nvPr/>
        </p:nvPicPr>
        <p:blipFill>
          <a:blip r:embed="rId2"/>
          <a:stretch>
            <a:fillRect/>
          </a:stretch>
        </p:blipFill>
        <p:spPr>
          <a:xfrm>
            <a:off x="935182" y="4191000"/>
            <a:ext cx="7273636" cy="1662545"/>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Nesting Methods</a:t>
            </a:r>
            <a:endParaRPr lang="en-US" dirty="0"/>
          </a:p>
        </p:txBody>
      </p:sp>
      <p:sp>
        <p:nvSpPr>
          <p:cNvPr id="3" name="Text Placeholder 3"/>
          <p:cNvSpPr>
            <a:spLocks noGrp="1"/>
          </p:cNvSpPr>
          <p:nvPr>
            <p:ph type="body" idx="1"/>
          </p:nvPr>
        </p:nvSpPr>
        <p:spPr>
          <a:xfrm>
            <a:off x="457200" y="1600200"/>
            <a:ext cx="8229600" cy="838200"/>
          </a:xfrm>
        </p:spPr>
        <p:txBody>
          <a:bodyPr/>
          <a:lstStyle/>
          <a:p>
            <a:r>
              <a:rPr lang="en-US" dirty="0" smtClean="0"/>
              <a:t>You can “nest” methods, that is the result of one method as an argument to another</a:t>
            </a:r>
          </a:p>
        </p:txBody>
      </p:sp>
      <p:sp>
        <p:nvSpPr>
          <p:cNvPr id="5" name="Text Placeholder 4"/>
          <p:cNvSpPr>
            <a:spLocks noGrp="1"/>
          </p:cNvSpPr>
          <p:nvPr>
            <p:ph type="body" idx="13"/>
          </p:nvPr>
        </p:nvSpPr>
        <p:spPr>
          <a:xfrm>
            <a:off x="457200" y="2362200"/>
            <a:ext cx="8279673" cy="1219200"/>
          </a:xfrm>
        </p:spPr>
        <p:txBody>
          <a:bodyPr/>
          <a:lstStyle/>
          <a:p>
            <a:r>
              <a:rPr lang="en-US" dirty="0"/>
              <a:t>remember that parenthetical expressions are did “inside out”: do the inner parenthetical expression first, then the next, using the result as an </a:t>
            </a:r>
            <a:r>
              <a:rPr lang="en-US" dirty="0" smtClean="0"/>
              <a:t>argument</a:t>
            </a:r>
            <a:endParaRPr lang="en-US" dirty="0"/>
          </a:p>
        </p:txBody>
      </p:sp>
      <p:pic>
        <p:nvPicPr>
          <p:cNvPr id="4" name="Picture 3" descr="A line of code reads as, a underscore s t r period find left parenthesis quote t quote comma a underscore s t r period find left parenthesis quote t quote right parenthesis plus 1 right parenthesis."/>
          <p:cNvPicPr>
            <a:picLocks noChangeAspect="1"/>
          </p:cNvPicPr>
          <p:nvPr/>
        </p:nvPicPr>
        <p:blipFill>
          <a:blip r:embed="rId2"/>
          <a:stretch>
            <a:fillRect/>
          </a:stretch>
        </p:blipFill>
        <p:spPr>
          <a:xfrm>
            <a:off x="838200" y="3657600"/>
            <a:ext cx="6581775" cy="476250"/>
          </a:xfrm>
          <a:prstGeom prst="rect">
            <a:avLst/>
          </a:prstGeom>
        </p:spPr>
      </p:pic>
      <p:sp>
        <p:nvSpPr>
          <p:cNvPr id="6" name="Text Placeholder 5"/>
          <p:cNvSpPr>
            <a:spLocks noGrp="1"/>
          </p:cNvSpPr>
          <p:nvPr>
            <p:ph type="body" idx="14"/>
          </p:nvPr>
        </p:nvSpPr>
        <p:spPr>
          <a:xfrm>
            <a:off x="457200" y="4114800"/>
            <a:ext cx="7924800" cy="607423"/>
          </a:xfrm>
        </p:spPr>
        <p:txBody>
          <a:bodyPr/>
          <a:lstStyle/>
          <a:p>
            <a:r>
              <a:rPr lang="en-US" dirty="0" smtClean="0"/>
              <a:t>Translation: find the second </a:t>
            </a:r>
            <a:r>
              <a:rPr lang="fr-FR" dirty="0" smtClean="0"/>
              <a:t>‘</a:t>
            </a:r>
            <a:r>
              <a:rPr lang="en-US" dirty="0" smtClean="0"/>
              <a:t>t</a:t>
            </a:r>
            <a:r>
              <a:rPr lang="fr-FR" dirty="0" smtClean="0"/>
              <a:t>’</a:t>
            </a:r>
            <a:r>
              <a:rPr lang="en-US" dirty="0" smtClean="0"/>
              <a:t>.</a:t>
            </a:r>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know? </a:t>
            </a:r>
            <a:r>
              <a:rPr lang="en-US" sz="2000" b="0" dirty="0" smtClean="0"/>
              <a:t>(1 of 4)</a:t>
            </a:r>
            <a:endParaRPr lang="en-US" sz="2000" b="0" dirty="0"/>
          </a:p>
        </p:txBody>
      </p:sp>
      <p:sp>
        <p:nvSpPr>
          <p:cNvPr id="3" name="Content Placeholder 2"/>
          <p:cNvSpPr>
            <a:spLocks noGrp="1"/>
          </p:cNvSpPr>
          <p:nvPr>
            <p:ph type="body" idx="1"/>
          </p:nvPr>
        </p:nvSpPr>
        <p:spPr/>
        <p:txBody>
          <a:bodyPr/>
          <a:lstStyle/>
          <a:p>
            <a:r>
              <a:rPr lang="en-US" dirty="0" smtClean="0"/>
              <a:t>You can use </a:t>
            </a:r>
            <a:r>
              <a:rPr lang="en-US" dirty="0" err="1" smtClean="0"/>
              <a:t>Spyder</a:t>
            </a:r>
            <a:r>
              <a:rPr lang="en-US" dirty="0" smtClean="0"/>
              <a:t> to find available methods for any type. You enter a variable of the type, followed by the</a:t>
            </a:r>
            <a:r>
              <a:rPr lang="en-US" dirty="0" smtClean="0">
                <a:latin typeface="Courier New"/>
                <a:cs typeface="Courier New"/>
              </a:rPr>
              <a:t> </a:t>
            </a:r>
            <a:r>
              <a:rPr lang="fr-FR" dirty="0" smtClean="0">
                <a:latin typeface="Courier New"/>
                <a:cs typeface="Courier New"/>
              </a:rPr>
              <a:t>'</a:t>
            </a:r>
            <a:r>
              <a:rPr lang="en-US" dirty="0" smtClean="0">
                <a:latin typeface="Courier New"/>
                <a:cs typeface="Courier New"/>
              </a:rPr>
              <a:t>.</a:t>
            </a:r>
            <a:r>
              <a:rPr lang="fr-FR" dirty="0" smtClean="0">
                <a:latin typeface="Courier New"/>
                <a:cs typeface="Courier New"/>
              </a:rPr>
              <a:t>'</a:t>
            </a:r>
            <a:r>
              <a:rPr lang="en-US" dirty="0" smtClean="0">
                <a:latin typeface="Courier New"/>
                <a:cs typeface="Courier New"/>
              </a:rPr>
              <a:t> </a:t>
            </a:r>
            <a:r>
              <a:rPr lang="en-US" dirty="0" smtClean="0"/>
              <a:t>(dot) and then a tab.</a:t>
            </a:r>
          </a:p>
          <a:p>
            <a:r>
              <a:rPr lang="en-US" dirty="0" smtClean="0"/>
              <a:t>Remember, methods match with a type. Different types have different methods</a:t>
            </a:r>
          </a:p>
          <a:p>
            <a:r>
              <a:rPr lang="en-US" dirty="0" smtClean="0"/>
              <a:t>If you type a method name, </a:t>
            </a:r>
            <a:r>
              <a:rPr lang="en-US" dirty="0" err="1" smtClean="0"/>
              <a:t>Spyder</a:t>
            </a:r>
            <a:r>
              <a:rPr lang="en-US" dirty="0" smtClean="0"/>
              <a:t> will remind you of the needed and optional arguments.</a:t>
            </a:r>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know? </a:t>
            </a:r>
            <a:r>
              <a:rPr lang="en-US" sz="2000" b="0" dirty="0" smtClean="0"/>
              <a:t>(2 </a:t>
            </a:r>
            <a:r>
              <a:rPr lang="en-US" sz="2000" b="0" dirty="0"/>
              <a:t>of 4)</a:t>
            </a:r>
            <a:endParaRPr lang="en-US" dirty="0"/>
          </a:p>
        </p:txBody>
      </p:sp>
      <p:pic>
        <p:nvPicPr>
          <p:cNvPr id="5" name="Picture 2" descr="A window for I Python console program has a drop down box after, In left bracket 3 right bracket colon my underscore s t r period. The drop down box reads top to bottom as. Capitalize, Case fold, Center, Count, Encode, Ends with, Expand tabs, Find, Format, Format underscore map, and Index."/>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2218" y="1605225"/>
            <a:ext cx="6659563" cy="3664800"/>
          </a:xfrm>
          <a:prstGeom prst="rect">
            <a:avLst/>
          </a:prstGeom>
          <a:noFill/>
          <a:ln>
            <a:noFill/>
          </a:ln>
        </p:spPr>
      </p:pic>
      <p:sp>
        <p:nvSpPr>
          <p:cNvPr id="4" name="Text Placeholder 3"/>
          <p:cNvSpPr>
            <a:spLocks noGrp="1"/>
          </p:cNvSpPr>
          <p:nvPr>
            <p:ph type="body" sz="quarter" idx="10"/>
          </p:nvPr>
        </p:nvSpPr>
        <p:spPr/>
        <p:txBody>
          <a:bodyPr/>
          <a:lstStyle/>
          <a:p>
            <a:r>
              <a:rPr lang="en-US" b="1" dirty="0" smtClean="0"/>
              <a:t>Figure </a:t>
            </a:r>
            <a:r>
              <a:rPr lang="en-US" b="1" dirty="0"/>
              <a:t>4.7 </a:t>
            </a:r>
            <a:r>
              <a:rPr lang="en-US" dirty="0" smtClean="0"/>
              <a:t>Tab </a:t>
            </a:r>
            <a:r>
              <a:rPr lang="en-US" dirty="0"/>
              <a:t>lists potential methods.</a:t>
            </a:r>
          </a:p>
        </p:txBody>
      </p:sp>
    </p:spTree>
    <p:extLst>
      <p:ext uri="{BB962C8B-B14F-4D97-AF65-F5344CB8AC3E}">
        <p14:creationId xmlns:p14="http://schemas.microsoft.com/office/powerpoint/2010/main" val="208510023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know? </a:t>
            </a:r>
            <a:r>
              <a:rPr lang="en-US" sz="2000" b="0" dirty="0" smtClean="0"/>
              <a:t>(3 </a:t>
            </a:r>
            <a:r>
              <a:rPr lang="en-US" sz="2000" b="0" dirty="0"/>
              <a:t>of 4)</a:t>
            </a:r>
            <a:endParaRPr lang="en-US" dirty="0"/>
          </a:p>
        </p:txBody>
      </p:sp>
      <p:pic>
        <p:nvPicPr>
          <p:cNvPr id="5" name="Picture 2" descr="A window for I Python console program has a drop down box after, In left bracket 3 right bracket colon my underscore s t r period i. The drop down box reads top to bottom as. Index, is a l n u m, is alpha, is decimal, is digit, is identifier, is lower, is numeric, is printable, is space, and is titl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1722437"/>
            <a:ext cx="5526013" cy="3687763"/>
          </a:xfrm>
          <a:prstGeom prst="rect">
            <a:avLst/>
          </a:prstGeom>
          <a:noFill/>
          <a:ln>
            <a:noFill/>
          </a:ln>
        </p:spPr>
      </p:pic>
      <p:sp>
        <p:nvSpPr>
          <p:cNvPr id="6" name="Text Placeholder 5"/>
          <p:cNvSpPr>
            <a:spLocks noGrp="1"/>
          </p:cNvSpPr>
          <p:nvPr>
            <p:ph type="body" sz="quarter" idx="10"/>
          </p:nvPr>
        </p:nvSpPr>
        <p:spPr/>
        <p:txBody>
          <a:bodyPr/>
          <a:lstStyle/>
          <a:p>
            <a:r>
              <a:rPr lang="en-US" b="1" dirty="0" smtClean="0"/>
              <a:t>Figure </a:t>
            </a:r>
            <a:r>
              <a:rPr lang="en-US" b="1" dirty="0"/>
              <a:t>4.8 </a:t>
            </a:r>
            <a:r>
              <a:rPr lang="en-US" dirty="0" smtClean="0"/>
              <a:t>Tab </a:t>
            </a:r>
            <a:r>
              <a:rPr lang="en-US" dirty="0"/>
              <a:t>lists potential methods, with leading letter.</a:t>
            </a:r>
          </a:p>
        </p:txBody>
      </p:sp>
    </p:spTree>
    <p:extLst>
      <p:ext uri="{BB962C8B-B14F-4D97-AF65-F5344CB8AC3E}">
        <p14:creationId xmlns:p14="http://schemas.microsoft.com/office/powerpoint/2010/main" val="367632596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know? </a:t>
            </a:r>
            <a:r>
              <a:rPr lang="en-US" sz="2000" b="0" dirty="0" smtClean="0"/>
              <a:t>(4 </a:t>
            </a:r>
            <a:r>
              <a:rPr lang="en-US" sz="2000" b="0" dirty="0"/>
              <a:t>of 4)</a:t>
            </a:r>
            <a:endParaRPr lang="en-US" dirty="0"/>
          </a:p>
        </p:txBody>
      </p:sp>
      <p:pic>
        <p:nvPicPr>
          <p:cNvPr id="5" name="Picture 2" descr="A window for I python console program has a drop down box after, In left bracket 3 right bracket colon my underscore s t r period find left parenthesis. The drop down box reads top to bottom as. Arguments, find left parenthesis sub left bracket comma start left bracket comma end right bracket right bracket right parenthesi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2399922"/>
            <a:ext cx="5702300" cy="2125663"/>
          </a:xfrm>
          <a:prstGeom prst="rect">
            <a:avLst/>
          </a:prstGeom>
          <a:noFill/>
          <a:ln>
            <a:noFill/>
          </a:ln>
        </p:spPr>
      </p:pic>
      <p:sp>
        <p:nvSpPr>
          <p:cNvPr id="6" name="Text Placeholder 5"/>
          <p:cNvSpPr>
            <a:spLocks noGrp="1"/>
          </p:cNvSpPr>
          <p:nvPr>
            <p:ph type="body" sz="quarter" idx="10"/>
          </p:nvPr>
        </p:nvSpPr>
        <p:spPr/>
        <p:txBody>
          <a:bodyPr/>
          <a:lstStyle/>
          <a:p>
            <a:r>
              <a:rPr lang="en-US" b="1" dirty="0" smtClean="0"/>
              <a:t>Figure </a:t>
            </a:r>
            <a:r>
              <a:rPr lang="en-US" b="1" dirty="0"/>
              <a:t>4.9 </a:t>
            </a:r>
            <a:r>
              <a:rPr lang="en-US" dirty="0" smtClean="0"/>
              <a:t>I</a:t>
            </a:r>
            <a:r>
              <a:rPr lang="en-US" sz="100" dirty="0" smtClean="0"/>
              <a:t> </a:t>
            </a:r>
            <a:r>
              <a:rPr lang="en-US" dirty="0" smtClean="0"/>
              <a:t>D</a:t>
            </a:r>
            <a:r>
              <a:rPr lang="en-US" sz="100" dirty="0" smtClean="0"/>
              <a:t> </a:t>
            </a:r>
            <a:r>
              <a:rPr lang="en-US" dirty="0" smtClean="0"/>
              <a:t>E </a:t>
            </a:r>
            <a:r>
              <a:rPr lang="en-US" dirty="0"/>
              <a:t>pop-up provides help with function arguments.</a:t>
            </a:r>
          </a:p>
        </p:txBody>
      </p:sp>
    </p:spTree>
    <p:extLst>
      <p:ext uri="{BB962C8B-B14F-4D97-AF65-F5344CB8AC3E}">
        <p14:creationId xmlns:p14="http://schemas.microsoft.com/office/powerpoint/2010/main" val="416563715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4.2 Python String Methods </a:t>
            </a:r>
            <a:r>
              <a:rPr lang="en-US" sz="2000" b="0" dirty="0" smtClean="0"/>
              <a:t>(1 of 2)</a:t>
            </a:r>
            <a:endParaRPr lang="en-US" sz="2000" b="0" dirty="0"/>
          </a:p>
        </p:txBody>
      </p:sp>
      <p:graphicFrame>
        <p:nvGraphicFramePr>
          <p:cNvPr id="3" name="Table 2"/>
          <p:cNvGraphicFramePr>
            <a:graphicFrameLocks noGrp="1"/>
          </p:cNvGraphicFramePr>
          <p:nvPr>
            <p:extLst>
              <p:ext uri="{D42A27DB-BD31-4B8C-83A1-F6EECF244321}">
                <p14:modId xmlns:p14="http://schemas.microsoft.com/office/powerpoint/2010/main" val="1676313651"/>
              </p:ext>
            </p:extLst>
          </p:nvPr>
        </p:nvGraphicFramePr>
        <p:xfrm>
          <a:off x="1524000" y="1905000"/>
          <a:ext cx="6096000" cy="4079240"/>
        </p:xfrm>
        <a:graphic>
          <a:graphicData uri="http://schemas.openxmlformats.org/drawingml/2006/table">
            <a:tbl>
              <a:tblPr firstRow="1" bandRow="1">
                <a:tableStyleId>{5940675A-B579-460E-94D1-54222C63F5DA}</a:tableStyleId>
              </a:tblPr>
              <a:tblGrid>
                <a:gridCol w="3048000">
                  <a:extLst>
                    <a:ext uri="{9D8B030D-6E8A-4147-A177-3AD203B41FA5}">
                      <a16:colId xmlns:a16="http://schemas.microsoft.com/office/drawing/2014/main" val="519266236"/>
                    </a:ext>
                  </a:extLst>
                </a:gridCol>
                <a:gridCol w="3048000">
                  <a:extLst>
                    <a:ext uri="{9D8B030D-6E8A-4147-A177-3AD203B41FA5}">
                      <a16:colId xmlns:a16="http://schemas.microsoft.com/office/drawing/2014/main" val="3205209261"/>
                    </a:ext>
                  </a:extLst>
                </a:gridCol>
              </a:tblGrid>
              <a:tr h="370840">
                <a:tc>
                  <a:txBody>
                    <a:bodyPr/>
                    <a:lstStyle/>
                    <a:p>
                      <a:r>
                        <a:rPr lang="en-US" sz="1600" b="0" i="0" u="none" strike="noStrike" cap="none" baseline="0" dirty="0" smtClean="0">
                          <a:solidFill>
                            <a:schemeClr val="tx1"/>
                          </a:solidFill>
                          <a:latin typeface="+mn-lt"/>
                          <a:ea typeface="+mn-ea"/>
                          <a:cs typeface="+mn-cs"/>
                          <a:sym typeface="Arial"/>
                        </a:rPr>
                        <a:t>capitalize( )</a:t>
                      </a:r>
                      <a:endParaRPr lang="en-US" sz="1600" i="0" dirty="0"/>
                    </a:p>
                  </a:txBody>
                  <a:tcPr/>
                </a:tc>
                <a:tc>
                  <a:txBody>
                    <a:bodyPr/>
                    <a:lstStyle/>
                    <a:p>
                      <a:r>
                        <a:rPr lang="en-US" sz="1600" b="0" i="0" u="none" strike="noStrike" cap="none" baseline="0" dirty="0" err="1" smtClean="0">
                          <a:solidFill>
                            <a:schemeClr val="tx1"/>
                          </a:solidFill>
                          <a:latin typeface="+mn-lt"/>
                          <a:ea typeface="+mn-ea"/>
                          <a:cs typeface="+mn-cs"/>
                          <a:sym typeface="Arial"/>
                        </a:rPr>
                        <a:t>lstrip</a:t>
                      </a:r>
                      <a:r>
                        <a:rPr lang="en-US" sz="1600" b="0" i="0" u="none" strike="noStrike" cap="none" baseline="0" dirty="0" smtClean="0">
                          <a:solidFill>
                            <a:schemeClr val="tx1"/>
                          </a:solidFill>
                          <a:latin typeface="+mn-lt"/>
                          <a:ea typeface="+mn-ea"/>
                          <a:cs typeface="+mn-cs"/>
                          <a:sym typeface="Arial"/>
                        </a:rPr>
                        <a:t>( [chars])</a:t>
                      </a:r>
                      <a:endParaRPr lang="en-US" sz="1600" i="0" dirty="0"/>
                    </a:p>
                  </a:txBody>
                  <a:tcPr/>
                </a:tc>
                <a:extLst>
                  <a:ext uri="{0D108BD9-81ED-4DB2-BD59-A6C34878D82A}">
                    <a16:rowId xmlns:a16="http://schemas.microsoft.com/office/drawing/2014/main" val="4118434191"/>
                  </a:ext>
                </a:extLst>
              </a:tr>
              <a:tr h="370840">
                <a:tc>
                  <a:txBody>
                    <a:bodyPr/>
                    <a:lstStyle/>
                    <a:p>
                      <a:r>
                        <a:rPr lang="en-US" sz="1600" b="0" i="0" u="none" strike="noStrike" cap="none" baseline="0" dirty="0" smtClean="0">
                          <a:solidFill>
                            <a:schemeClr val="tx1"/>
                          </a:solidFill>
                          <a:latin typeface="+mn-lt"/>
                          <a:ea typeface="+mn-ea"/>
                          <a:cs typeface="+mn-cs"/>
                          <a:sym typeface="Arial"/>
                        </a:rPr>
                        <a:t>center( width[, </a:t>
                      </a:r>
                      <a:r>
                        <a:rPr lang="en-US" sz="1600" b="0" i="0" u="none" strike="noStrike" cap="none" baseline="0" dirty="0" err="1" smtClean="0">
                          <a:solidFill>
                            <a:schemeClr val="tx1"/>
                          </a:solidFill>
                          <a:latin typeface="+mn-lt"/>
                          <a:ea typeface="+mn-ea"/>
                          <a:cs typeface="+mn-cs"/>
                          <a:sym typeface="Arial"/>
                        </a:rPr>
                        <a:t>fillchar</a:t>
                      </a:r>
                      <a:r>
                        <a:rPr lang="en-US" sz="1600" b="0" i="0" u="none" strike="noStrike" cap="none" baseline="0" dirty="0" smtClean="0">
                          <a:solidFill>
                            <a:schemeClr val="tx1"/>
                          </a:solidFill>
                          <a:latin typeface="+mn-lt"/>
                          <a:ea typeface="+mn-ea"/>
                          <a:cs typeface="+mn-cs"/>
                          <a:sym typeface="Arial"/>
                        </a:rPr>
                        <a:t>])</a:t>
                      </a:r>
                      <a:endParaRPr lang="en-US" sz="1600" i="0" dirty="0"/>
                    </a:p>
                  </a:txBody>
                  <a:tcPr/>
                </a:tc>
                <a:tc>
                  <a:txBody>
                    <a:bodyPr/>
                    <a:lstStyle/>
                    <a:p>
                      <a:r>
                        <a:rPr lang="en-US" sz="1600" b="0" i="0" u="none" strike="noStrike" cap="none" baseline="0" dirty="0" smtClean="0">
                          <a:solidFill>
                            <a:schemeClr val="tx1"/>
                          </a:solidFill>
                          <a:latin typeface="+mn-lt"/>
                          <a:ea typeface="+mn-ea"/>
                          <a:cs typeface="+mn-cs"/>
                          <a:sym typeface="Arial"/>
                        </a:rPr>
                        <a:t>partition( </a:t>
                      </a:r>
                      <a:r>
                        <a:rPr lang="en-US" sz="1600" b="0" i="0" u="none" strike="noStrike" cap="none" baseline="0" dirty="0" err="1" smtClean="0">
                          <a:solidFill>
                            <a:schemeClr val="tx1"/>
                          </a:solidFill>
                          <a:latin typeface="+mn-lt"/>
                          <a:ea typeface="+mn-ea"/>
                          <a:cs typeface="+mn-cs"/>
                          <a:sym typeface="Arial"/>
                        </a:rPr>
                        <a:t>sep</a:t>
                      </a:r>
                      <a:r>
                        <a:rPr lang="en-US" sz="1600" b="0" i="0" u="none" strike="noStrike" cap="none" baseline="0" dirty="0" smtClean="0">
                          <a:solidFill>
                            <a:schemeClr val="tx1"/>
                          </a:solidFill>
                          <a:latin typeface="+mn-lt"/>
                          <a:ea typeface="+mn-ea"/>
                          <a:cs typeface="+mn-cs"/>
                          <a:sym typeface="Arial"/>
                        </a:rPr>
                        <a:t>)</a:t>
                      </a:r>
                      <a:endParaRPr lang="en-US" sz="1600" i="0" dirty="0"/>
                    </a:p>
                  </a:txBody>
                  <a:tcPr/>
                </a:tc>
                <a:extLst>
                  <a:ext uri="{0D108BD9-81ED-4DB2-BD59-A6C34878D82A}">
                    <a16:rowId xmlns:a16="http://schemas.microsoft.com/office/drawing/2014/main" val="1526465535"/>
                  </a:ext>
                </a:extLst>
              </a:tr>
              <a:tr h="370840">
                <a:tc>
                  <a:txBody>
                    <a:bodyPr/>
                    <a:lstStyle/>
                    <a:p>
                      <a:r>
                        <a:rPr lang="en-US" sz="1600" b="0" i="0" u="none" strike="noStrike" cap="none" baseline="0" dirty="0" smtClean="0">
                          <a:solidFill>
                            <a:schemeClr val="tx1"/>
                          </a:solidFill>
                          <a:latin typeface="+mn-lt"/>
                          <a:ea typeface="+mn-ea"/>
                          <a:cs typeface="+mn-cs"/>
                          <a:sym typeface="Arial"/>
                        </a:rPr>
                        <a:t>count( sub[, start[, end]])</a:t>
                      </a:r>
                      <a:endParaRPr lang="en-US" sz="1600" i="0" dirty="0"/>
                    </a:p>
                  </a:txBody>
                  <a:tcPr/>
                </a:tc>
                <a:tc>
                  <a:txBody>
                    <a:bodyPr/>
                    <a:lstStyle/>
                    <a:p>
                      <a:r>
                        <a:rPr lang="en-US" sz="1600" b="0" i="0" u="none" strike="noStrike" cap="none" baseline="0" dirty="0" smtClean="0">
                          <a:solidFill>
                            <a:schemeClr val="tx1"/>
                          </a:solidFill>
                          <a:latin typeface="+mn-lt"/>
                          <a:ea typeface="+mn-ea"/>
                          <a:cs typeface="+mn-cs"/>
                          <a:sym typeface="Arial"/>
                        </a:rPr>
                        <a:t>replace( old, new[, count])</a:t>
                      </a:r>
                      <a:endParaRPr lang="en-US" sz="1600" i="0" dirty="0"/>
                    </a:p>
                  </a:txBody>
                  <a:tcPr/>
                </a:tc>
                <a:extLst>
                  <a:ext uri="{0D108BD9-81ED-4DB2-BD59-A6C34878D82A}">
                    <a16:rowId xmlns:a16="http://schemas.microsoft.com/office/drawing/2014/main" val="4192376977"/>
                  </a:ext>
                </a:extLst>
              </a:tr>
              <a:tr h="370840">
                <a:tc>
                  <a:txBody>
                    <a:bodyPr/>
                    <a:lstStyle/>
                    <a:p>
                      <a:r>
                        <a:rPr lang="en-US" sz="1600" b="0" i="0" u="none" strike="noStrike" cap="none" baseline="0" dirty="0" smtClean="0">
                          <a:solidFill>
                            <a:schemeClr val="tx1"/>
                          </a:solidFill>
                          <a:latin typeface="+mn-lt"/>
                          <a:ea typeface="+mn-ea"/>
                          <a:cs typeface="+mn-cs"/>
                          <a:sym typeface="Arial"/>
                        </a:rPr>
                        <a:t>decode( [encoding[, errors]])</a:t>
                      </a:r>
                      <a:endParaRPr lang="en-US" sz="1600" i="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cap="none" baseline="0" dirty="0" err="1" smtClean="0">
                          <a:solidFill>
                            <a:schemeClr val="tx1"/>
                          </a:solidFill>
                          <a:latin typeface="+mn-lt"/>
                          <a:ea typeface="+mn-ea"/>
                          <a:cs typeface="+mn-cs"/>
                          <a:sym typeface="Arial"/>
                        </a:rPr>
                        <a:t>rfind</a:t>
                      </a:r>
                      <a:r>
                        <a:rPr lang="en-US" sz="1600" b="0" i="0" u="none" strike="noStrike" cap="none" baseline="0" dirty="0" smtClean="0">
                          <a:solidFill>
                            <a:schemeClr val="tx1"/>
                          </a:solidFill>
                          <a:latin typeface="+mn-lt"/>
                          <a:ea typeface="+mn-ea"/>
                          <a:cs typeface="+mn-cs"/>
                          <a:sym typeface="Arial"/>
                        </a:rPr>
                        <a:t>( sub [,start[,end]])</a:t>
                      </a:r>
                      <a:endParaRPr lang="en-US" sz="1600" i="0" dirty="0" smtClean="0"/>
                    </a:p>
                  </a:txBody>
                  <a:tcPr/>
                </a:tc>
                <a:extLst>
                  <a:ext uri="{0D108BD9-81ED-4DB2-BD59-A6C34878D82A}">
                    <a16:rowId xmlns:a16="http://schemas.microsoft.com/office/drawing/2014/main" val="44772742"/>
                  </a:ext>
                </a:extLst>
              </a:tr>
              <a:tr h="370840">
                <a:tc>
                  <a:txBody>
                    <a:bodyPr/>
                    <a:lstStyle/>
                    <a:p>
                      <a:r>
                        <a:rPr lang="en-US" sz="1600" b="0" i="0" u="none" strike="noStrike" cap="none" baseline="0" dirty="0" smtClean="0">
                          <a:solidFill>
                            <a:schemeClr val="tx1"/>
                          </a:solidFill>
                          <a:latin typeface="+mn-lt"/>
                          <a:ea typeface="+mn-ea"/>
                          <a:cs typeface="+mn-cs"/>
                          <a:sym typeface="Arial"/>
                        </a:rPr>
                        <a:t>encode( [encoding[,errors]])</a:t>
                      </a:r>
                      <a:endParaRPr lang="en-US" sz="1600" i="0" dirty="0"/>
                    </a:p>
                  </a:txBody>
                  <a:tcPr/>
                </a:tc>
                <a:tc>
                  <a:txBody>
                    <a:bodyPr/>
                    <a:lstStyle/>
                    <a:p>
                      <a:r>
                        <a:rPr lang="en-US" sz="1600" b="0" i="0" u="none" strike="noStrike" cap="none" baseline="0" dirty="0" err="1" smtClean="0">
                          <a:solidFill>
                            <a:schemeClr val="tx1"/>
                          </a:solidFill>
                          <a:latin typeface="+mn-lt"/>
                          <a:ea typeface="+mn-ea"/>
                          <a:cs typeface="+mn-cs"/>
                          <a:sym typeface="Arial"/>
                        </a:rPr>
                        <a:t>rindex</a:t>
                      </a:r>
                      <a:r>
                        <a:rPr lang="en-US" sz="1600" b="0" i="0" u="none" strike="noStrike" cap="none" baseline="0" dirty="0" smtClean="0">
                          <a:solidFill>
                            <a:schemeClr val="tx1"/>
                          </a:solidFill>
                          <a:latin typeface="+mn-lt"/>
                          <a:ea typeface="+mn-ea"/>
                          <a:cs typeface="+mn-cs"/>
                          <a:sym typeface="Arial"/>
                        </a:rPr>
                        <a:t>( sub[, start[, end]])</a:t>
                      </a:r>
                      <a:endParaRPr lang="en-US" sz="1600" i="0" dirty="0"/>
                    </a:p>
                  </a:txBody>
                  <a:tcPr/>
                </a:tc>
                <a:extLst>
                  <a:ext uri="{0D108BD9-81ED-4DB2-BD59-A6C34878D82A}">
                    <a16:rowId xmlns:a16="http://schemas.microsoft.com/office/drawing/2014/main" val="2113273355"/>
                  </a:ext>
                </a:extLst>
              </a:tr>
              <a:tr h="370840">
                <a:tc>
                  <a:txBody>
                    <a:bodyPr/>
                    <a:lstStyle/>
                    <a:p>
                      <a:r>
                        <a:rPr lang="en-US" sz="1600" b="0" i="0" u="none" strike="noStrike" cap="none" baseline="0" dirty="0" err="1" smtClean="0">
                          <a:solidFill>
                            <a:schemeClr val="tx1"/>
                          </a:solidFill>
                          <a:latin typeface="+mn-lt"/>
                          <a:ea typeface="+mn-ea"/>
                          <a:cs typeface="+mn-cs"/>
                          <a:sym typeface="Arial"/>
                        </a:rPr>
                        <a:t>endswith</a:t>
                      </a:r>
                      <a:r>
                        <a:rPr lang="en-US" sz="1600" b="0" i="0" u="none" strike="noStrike" cap="none" baseline="0" dirty="0" smtClean="0">
                          <a:solidFill>
                            <a:schemeClr val="tx1"/>
                          </a:solidFill>
                          <a:latin typeface="+mn-lt"/>
                          <a:ea typeface="+mn-ea"/>
                          <a:cs typeface="+mn-cs"/>
                          <a:sym typeface="Arial"/>
                        </a:rPr>
                        <a:t>( suffix[, start[, end]])</a:t>
                      </a:r>
                      <a:endParaRPr lang="en-US" sz="1600" i="0" dirty="0"/>
                    </a:p>
                  </a:txBody>
                  <a:tcPr/>
                </a:tc>
                <a:tc>
                  <a:txBody>
                    <a:bodyPr/>
                    <a:lstStyle/>
                    <a:p>
                      <a:r>
                        <a:rPr lang="en-US" sz="1600" b="0" i="0" u="none" strike="noStrike" cap="none" baseline="0" dirty="0" err="1" smtClean="0">
                          <a:solidFill>
                            <a:schemeClr val="tx1"/>
                          </a:solidFill>
                          <a:latin typeface="+mn-lt"/>
                          <a:ea typeface="+mn-ea"/>
                          <a:cs typeface="+mn-cs"/>
                          <a:sym typeface="Arial"/>
                        </a:rPr>
                        <a:t>rjust</a:t>
                      </a:r>
                      <a:r>
                        <a:rPr lang="en-US" sz="1600" b="0" i="0" u="none" strike="noStrike" cap="none" baseline="0" dirty="0" smtClean="0">
                          <a:solidFill>
                            <a:schemeClr val="tx1"/>
                          </a:solidFill>
                          <a:latin typeface="+mn-lt"/>
                          <a:ea typeface="+mn-ea"/>
                          <a:cs typeface="+mn-cs"/>
                          <a:sym typeface="Arial"/>
                        </a:rPr>
                        <a:t>( width[, </a:t>
                      </a:r>
                      <a:r>
                        <a:rPr lang="en-US" sz="1600" b="0" i="0" u="none" strike="noStrike" cap="none" baseline="0" dirty="0" err="1" smtClean="0">
                          <a:solidFill>
                            <a:schemeClr val="tx1"/>
                          </a:solidFill>
                          <a:latin typeface="+mn-lt"/>
                          <a:ea typeface="+mn-ea"/>
                          <a:cs typeface="+mn-cs"/>
                          <a:sym typeface="Arial"/>
                        </a:rPr>
                        <a:t>fillchar</a:t>
                      </a:r>
                      <a:r>
                        <a:rPr lang="en-US" sz="1600" b="0" i="0" u="none" strike="noStrike" cap="none" baseline="0" dirty="0" smtClean="0">
                          <a:solidFill>
                            <a:schemeClr val="tx1"/>
                          </a:solidFill>
                          <a:latin typeface="+mn-lt"/>
                          <a:ea typeface="+mn-ea"/>
                          <a:cs typeface="+mn-cs"/>
                          <a:sym typeface="Arial"/>
                        </a:rPr>
                        <a:t>])</a:t>
                      </a:r>
                      <a:endParaRPr lang="en-US" sz="1600" i="0" dirty="0"/>
                    </a:p>
                  </a:txBody>
                  <a:tcPr/>
                </a:tc>
                <a:extLst>
                  <a:ext uri="{0D108BD9-81ED-4DB2-BD59-A6C34878D82A}">
                    <a16:rowId xmlns:a16="http://schemas.microsoft.com/office/drawing/2014/main" val="2427300553"/>
                  </a:ext>
                </a:extLst>
              </a:tr>
              <a:tr h="370840">
                <a:tc>
                  <a:txBody>
                    <a:bodyPr/>
                    <a:lstStyle/>
                    <a:p>
                      <a:r>
                        <a:rPr lang="en-US" sz="1600" b="0" i="0" u="none" strike="noStrike" cap="none" baseline="0" dirty="0" err="1" smtClean="0">
                          <a:solidFill>
                            <a:schemeClr val="tx1"/>
                          </a:solidFill>
                          <a:latin typeface="+mn-lt"/>
                          <a:ea typeface="+mn-ea"/>
                          <a:cs typeface="+mn-cs"/>
                          <a:sym typeface="Arial"/>
                        </a:rPr>
                        <a:t>expandtabs</a:t>
                      </a:r>
                      <a:r>
                        <a:rPr lang="en-US" sz="1600" b="0" i="0" u="none" strike="noStrike" cap="none" baseline="0" dirty="0" smtClean="0">
                          <a:solidFill>
                            <a:schemeClr val="tx1"/>
                          </a:solidFill>
                          <a:latin typeface="+mn-lt"/>
                          <a:ea typeface="+mn-ea"/>
                          <a:cs typeface="+mn-cs"/>
                          <a:sym typeface="Arial"/>
                        </a:rPr>
                        <a:t>( [</a:t>
                      </a:r>
                      <a:r>
                        <a:rPr lang="en-US" sz="1600" b="0" i="0" u="none" strike="noStrike" cap="none" baseline="0" dirty="0" err="1" smtClean="0">
                          <a:solidFill>
                            <a:schemeClr val="tx1"/>
                          </a:solidFill>
                          <a:latin typeface="+mn-lt"/>
                          <a:ea typeface="+mn-ea"/>
                          <a:cs typeface="+mn-cs"/>
                          <a:sym typeface="Arial"/>
                        </a:rPr>
                        <a:t>tabsize</a:t>
                      </a:r>
                      <a:r>
                        <a:rPr lang="en-US" sz="1600" b="0" i="0" u="none" strike="noStrike" cap="none" baseline="0" dirty="0" smtClean="0">
                          <a:solidFill>
                            <a:schemeClr val="tx1"/>
                          </a:solidFill>
                          <a:latin typeface="+mn-lt"/>
                          <a:ea typeface="+mn-ea"/>
                          <a:cs typeface="+mn-cs"/>
                          <a:sym typeface="Arial"/>
                        </a:rPr>
                        <a:t>])</a:t>
                      </a:r>
                      <a:endParaRPr lang="en-US" sz="1600" i="0" dirty="0"/>
                    </a:p>
                  </a:txBody>
                  <a:tcPr/>
                </a:tc>
                <a:tc>
                  <a:txBody>
                    <a:bodyPr/>
                    <a:lstStyle/>
                    <a:p>
                      <a:r>
                        <a:rPr lang="en-US" sz="1600" b="0" i="0" u="none" strike="noStrike" cap="none" baseline="0" dirty="0" err="1" smtClean="0">
                          <a:solidFill>
                            <a:schemeClr val="tx1"/>
                          </a:solidFill>
                          <a:latin typeface="+mn-lt"/>
                          <a:ea typeface="+mn-ea"/>
                          <a:cs typeface="+mn-cs"/>
                          <a:sym typeface="Arial"/>
                        </a:rPr>
                        <a:t>rpartition</a:t>
                      </a:r>
                      <a:r>
                        <a:rPr lang="en-US" sz="1600" b="0" i="0" u="none" strike="noStrike" cap="none" baseline="0" dirty="0" smtClean="0">
                          <a:solidFill>
                            <a:schemeClr val="tx1"/>
                          </a:solidFill>
                          <a:latin typeface="+mn-lt"/>
                          <a:ea typeface="+mn-ea"/>
                          <a:cs typeface="+mn-cs"/>
                          <a:sym typeface="Arial"/>
                        </a:rPr>
                        <a:t>(</a:t>
                      </a:r>
                      <a:r>
                        <a:rPr lang="en-US" sz="1600" b="0" i="0" u="none" strike="noStrike" cap="none" baseline="0" dirty="0" err="1" smtClean="0">
                          <a:solidFill>
                            <a:schemeClr val="tx1"/>
                          </a:solidFill>
                          <a:latin typeface="+mn-lt"/>
                          <a:ea typeface="+mn-ea"/>
                          <a:cs typeface="+mn-cs"/>
                          <a:sym typeface="Arial"/>
                        </a:rPr>
                        <a:t>sep</a:t>
                      </a:r>
                      <a:r>
                        <a:rPr lang="en-US" sz="1600" b="0" i="0" u="none" strike="noStrike" cap="none" baseline="0" dirty="0" smtClean="0">
                          <a:solidFill>
                            <a:schemeClr val="tx1"/>
                          </a:solidFill>
                          <a:latin typeface="+mn-lt"/>
                          <a:ea typeface="+mn-ea"/>
                          <a:cs typeface="+mn-cs"/>
                          <a:sym typeface="Arial"/>
                        </a:rPr>
                        <a:t>)</a:t>
                      </a:r>
                      <a:endParaRPr lang="en-US" sz="1600" i="0" dirty="0"/>
                    </a:p>
                  </a:txBody>
                  <a:tcPr/>
                </a:tc>
                <a:extLst>
                  <a:ext uri="{0D108BD9-81ED-4DB2-BD59-A6C34878D82A}">
                    <a16:rowId xmlns:a16="http://schemas.microsoft.com/office/drawing/2014/main" val="2481387827"/>
                  </a:ext>
                </a:extLst>
              </a:tr>
              <a:tr h="370840">
                <a:tc>
                  <a:txBody>
                    <a:bodyPr/>
                    <a:lstStyle/>
                    <a:p>
                      <a:r>
                        <a:rPr lang="en-US" sz="1600" b="0" i="0" u="none" strike="noStrike" cap="none" baseline="0" dirty="0" smtClean="0">
                          <a:solidFill>
                            <a:schemeClr val="tx1"/>
                          </a:solidFill>
                          <a:latin typeface="+mn-lt"/>
                          <a:ea typeface="+mn-ea"/>
                          <a:cs typeface="+mn-cs"/>
                          <a:sym typeface="Arial"/>
                        </a:rPr>
                        <a:t>find( sub[, start[, end]])</a:t>
                      </a:r>
                      <a:endParaRPr lang="en-US" sz="1600" i="0" dirty="0"/>
                    </a:p>
                  </a:txBody>
                  <a:tcPr/>
                </a:tc>
                <a:tc>
                  <a:txBody>
                    <a:bodyPr/>
                    <a:lstStyle/>
                    <a:p>
                      <a:r>
                        <a:rPr lang="en-US" sz="1600" b="0" i="0" u="none" strike="noStrike" cap="none" baseline="0" dirty="0" err="1" smtClean="0">
                          <a:solidFill>
                            <a:schemeClr val="tx1"/>
                          </a:solidFill>
                          <a:latin typeface="+mn-lt"/>
                          <a:ea typeface="+mn-ea"/>
                          <a:cs typeface="+mn-cs"/>
                          <a:sym typeface="Arial"/>
                        </a:rPr>
                        <a:t>rsplit</a:t>
                      </a:r>
                      <a:r>
                        <a:rPr lang="en-US" sz="1600" b="0" i="0" u="none" strike="noStrike" cap="none" baseline="0" dirty="0" smtClean="0">
                          <a:solidFill>
                            <a:schemeClr val="tx1"/>
                          </a:solidFill>
                          <a:latin typeface="+mn-lt"/>
                          <a:ea typeface="+mn-ea"/>
                          <a:cs typeface="+mn-cs"/>
                          <a:sym typeface="Arial"/>
                        </a:rPr>
                        <a:t>( [</a:t>
                      </a:r>
                      <a:r>
                        <a:rPr lang="en-US" sz="1600" b="0" i="0" u="none" strike="noStrike" cap="none" baseline="0" dirty="0" err="1" smtClean="0">
                          <a:solidFill>
                            <a:schemeClr val="tx1"/>
                          </a:solidFill>
                          <a:latin typeface="+mn-lt"/>
                          <a:ea typeface="+mn-ea"/>
                          <a:cs typeface="+mn-cs"/>
                          <a:sym typeface="Arial"/>
                        </a:rPr>
                        <a:t>sep</a:t>
                      </a:r>
                      <a:r>
                        <a:rPr lang="en-US" sz="1600" b="0" i="0" u="none" strike="noStrike" cap="none" baseline="0" dirty="0" smtClean="0">
                          <a:solidFill>
                            <a:schemeClr val="tx1"/>
                          </a:solidFill>
                          <a:latin typeface="+mn-lt"/>
                          <a:ea typeface="+mn-ea"/>
                          <a:cs typeface="+mn-cs"/>
                          <a:sym typeface="Arial"/>
                        </a:rPr>
                        <a:t> [,</a:t>
                      </a:r>
                      <a:r>
                        <a:rPr lang="en-US" sz="1600" b="0" i="0" u="none" strike="noStrike" cap="none" baseline="0" dirty="0" err="1" smtClean="0">
                          <a:solidFill>
                            <a:schemeClr val="tx1"/>
                          </a:solidFill>
                          <a:latin typeface="+mn-lt"/>
                          <a:ea typeface="+mn-ea"/>
                          <a:cs typeface="+mn-cs"/>
                          <a:sym typeface="Arial"/>
                        </a:rPr>
                        <a:t>maxsplit</a:t>
                      </a:r>
                      <a:r>
                        <a:rPr lang="en-US" sz="1600" b="0" i="0" u="none" strike="noStrike" cap="none" baseline="0" dirty="0" smtClean="0">
                          <a:solidFill>
                            <a:schemeClr val="tx1"/>
                          </a:solidFill>
                          <a:latin typeface="+mn-lt"/>
                          <a:ea typeface="+mn-ea"/>
                          <a:cs typeface="+mn-cs"/>
                          <a:sym typeface="Arial"/>
                        </a:rPr>
                        <a:t>]])</a:t>
                      </a:r>
                      <a:endParaRPr lang="en-US" sz="1600" i="0" dirty="0"/>
                    </a:p>
                  </a:txBody>
                  <a:tcPr/>
                </a:tc>
                <a:extLst>
                  <a:ext uri="{0D108BD9-81ED-4DB2-BD59-A6C34878D82A}">
                    <a16:rowId xmlns:a16="http://schemas.microsoft.com/office/drawing/2014/main" val="3924054267"/>
                  </a:ext>
                </a:extLst>
              </a:tr>
              <a:tr h="370840">
                <a:tc>
                  <a:txBody>
                    <a:bodyPr/>
                    <a:lstStyle/>
                    <a:p>
                      <a:r>
                        <a:rPr lang="en-US" sz="1600" b="0" i="0" u="none" strike="noStrike" cap="none" baseline="0" dirty="0" smtClean="0">
                          <a:solidFill>
                            <a:schemeClr val="tx1"/>
                          </a:solidFill>
                          <a:latin typeface="+mn-lt"/>
                          <a:ea typeface="+mn-ea"/>
                          <a:cs typeface="+mn-cs"/>
                          <a:sym typeface="Arial"/>
                        </a:rPr>
                        <a:t>index( </a:t>
                      </a:r>
                      <a:r>
                        <a:rPr lang="en-US" sz="1600" b="0" i="1" u="none" strike="noStrike" cap="none" baseline="0" dirty="0" smtClean="0">
                          <a:solidFill>
                            <a:schemeClr val="tx1"/>
                          </a:solidFill>
                          <a:latin typeface="+mn-lt"/>
                          <a:ea typeface="+mn-ea"/>
                          <a:cs typeface="+mn-cs"/>
                          <a:sym typeface="Arial"/>
                        </a:rPr>
                        <a:t>sub</a:t>
                      </a:r>
                      <a:r>
                        <a:rPr lang="en-US" sz="1600" b="0" i="0" u="none" strike="noStrike" cap="none" baseline="0" dirty="0" smtClean="0">
                          <a:solidFill>
                            <a:schemeClr val="tx1"/>
                          </a:solidFill>
                          <a:latin typeface="+mn-lt"/>
                          <a:ea typeface="+mn-ea"/>
                          <a:cs typeface="+mn-cs"/>
                          <a:sym typeface="Arial"/>
                        </a:rPr>
                        <a:t>[</a:t>
                      </a:r>
                      <a:r>
                        <a:rPr lang="en-US" sz="1600" b="0" i="1" u="none" strike="noStrike" cap="none" baseline="0" dirty="0" smtClean="0">
                          <a:solidFill>
                            <a:schemeClr val="tx1"/>
                          </a:solidFill>
                          <a:latin typeface="+mn-lt"/>
                          <a:ea typeface="+mn-ea"/>
                          <a:cs typeface="+mn-cs"/>
                          <a:sym typeface="Arial"/>
                        </a:rPr>
                        <a:t>, start</a:t>
                      </a:r>
                      <a:r>
                        <a:rPr lang="en-US" sz="1600" b="0" i="0" u="none" strike="noStrike" cap="none" baseline="0" dirty="0" smtClean="0">
                          <a:solidFill>
                            <a:schemeClr val="tx1"/>
                          </a:solidFill>
                          <a:latin typeface="+mn-lt"/>
                          <a:ea typeface="+mn-ea"/>
                          <a:cs typeface="+mn-cs"/>
                          <a:sym typeface="Arial"/>
                        </a:rPr>
                        <a:t>[</a:t>
                      </a:r>
                      <a:r>
                        <a:rPr lang="en-US" sz="1600" b="0" i="1" u="none" strike="noStrike" cap="none" baseline="0" dirty="0" smtClean="0">
                          <a:solidFill>
                            <a:schemeClr val="tx1"/>
                          </a:solidFill>
                          <a:latin typeface="+mn-lt"/>
                          <a:ea typeface="+mn-ea"/>
                          <a:cs typeface="+mn-cs"/>
                          <a:sym typeface="Arial"/>
                        </a:rPr>
                        <a:t>, end</a:t>
                      </a:r>
                      <a:r>
                        <a:rPr lang="en-US" sz="1600" b="0" i="0" u="none" strike="noStrike" cap="none" baseline="0" dirty="0" smtClean="0">
                          <a:solidFill>
                            <a:schemeClr val="tx1"/>
                          </a:solidFill>
                          <a:latin typeface="+mn-lt"/>
                          <a:ea typeface="+mn-ea"/>
                          <a:cs typeface="+mn-cs"/>
                          <a:sym typeface="Arial"/>
                        </a:rPr>
                        <a:t>]])</a:t>
                      </a:r>
                      <a:endParaRPr lang="en-US" sz="1600" i="0" dirty="0"/>
                    </a:p>
                  </a:txBody>
                  <a:tcPr/>
                </a:tc>
                <a:tc>
                  <a:txBody>
                    <a:bodyPr/>
                    <a:lstStyle/>
                    <a:p>
                      <a:r>
                        <a:rPr lang="en-US" sz="1600" b="0" i="0" u="none" strike="noStrike" cap="none" baseline="0" dirty="0" err="1" smtClean="0">
                          <a:solidFill>
                            <a:schemeClr val="tx1"/>
                          </a:solidFill>
                          <a:latin typeface="+mn-lt"/>
                          <a:ea typeface="+mn-ea"/>
                          <a:cs typeface="+mn-cs"/>
                          <a:sym typeface="Arial"/>
                        </a:rPr>
                        <a:t>rstrip</a:t>
                      </a:r>
                      <a:r>
                        <a:rPr lang="en-US" sz="1600" b="0" i="0" u="none" strike="noStrike" cap="none" baseline="0" dirty="0" smtClean="0">
                          <a:solidFill>
                            <a:schemeClr val="tx1"/>
                          </a:solidFill>
                          <a:latin typeface="+mn-lt"/>
                          <a:ea typeface="+mn-ea"/>
                          <a:cs typeface="+mn-cs"/>
                          <a:sym typeface="Arial"/>
                        </a:rPr>
                        <a:t>( [</a:t>
                      </a:r>
                      <a:r>
                        <a:rPr lang="en-US" sz="1600" b="0" i="1" u="none" strike="noStrike" cap="none" baseline="0" dirty="0" smtClean="0">
                          <a:solidFill>
                            <a:schemeClr val="tx1"/>
                          </a:solidFill>
                          <a:latin typeface="+mn-lt"/>
                          <a:ea typeface="+mn-ea"/>
                          <a:cs typeface="+mn-cs"/>
                          <a:sym typeface="Arial"/>
                        </a:rPr>
                        <a:t>chars</a:t>
                      </a:r>
                      <a:r>
                        <a:rPr lang="en-US" sz="1600" b="0" i="0" u="none" strike="noStrike" cap="none" baseline="0" dirty="0" smtClean="0">
                          <a:solidFill>
                            <a:schemeClr val="tx1"/>
                          </a:solidFill>
                          <a:latin typeface="+mn-lt"/>
                          <a:ea typeface="+mn-ea"/>
                          <a:cs typeface="+mn-cs"/>
                          <a:sym typeface="Arial"/>
                        </a:rPr>
                        <a:t>])</a:t>
                      </a:r>
                      <a:endParaRPr lang="en-US" sz="1600" i="0" dirty="0"/>
                    </a:p>
                  </a:txBody>
                  <a:tcPr/>
                </a:tc>
                <a:extLst>
                  <a:ext uri="{0D108BD9-81ED-4DB2-BD59-A6C34878D82A}">
                    <a16:rowId xmlns:a16="http://schemas.microsoft.com/office/drawing/2014/main" val="2437212613"/>
                  </a:ext>
                </a:extLst>
              </a:tr>
              <a:tr h="370840">
                <a:tc>
                  <a:txBody>
                    <a:bodyPr/>
                    <a:lstStyle/>
                    <a:p>
                      <a:r>
                        <a:rPr lang="en-US" sz="1600" b="0" i="0" u="none" strike="noStrike" cap="none" baseline="0" dirty="0" err="1" smtClean="0">
                          <a:solidFill>
                            <a:schemeClr val="tx1"/>
                          </a:solidFill>
                          <a:latin typeface="+mn-lt"/>
                          <a:ea typeface="+mn-ea"/>
                          <a:cs typeface="+mn-cs"/>
                          <a:sym typeface="Arial"/>
                        </a:rPr>
                        <a:t>isalnum</a:t>
                      </a:r>
                      <a:r>
                        <a:rPr lang="en-US" sz="1600" b="0" i="0" u="none" strike="noStrike" cap="none" baseline="0" dirty="0" smtClean="0">
                          <a:solidFill>
                            <a:schemeClr val="tx1"/>
                          </a:solidFill>
                          <a:latin typeface="+mn-lt"/>
                          <a:ea typeface="+mn-ea"/>
                          <a:cs typeface="+mn-cs"/>
                          <a:sym typeface="Arial"/>
                        </a:rPr>
                        <a:t>( )</a:t>
                      </a:r>
                      <a:endParaRPr lang="en-US" sz="1600" i="0" dirty="0"/>
                    </a:p>
                  </a:txBody>
                  <a:tcPr/>
                </a:tc>
                <a:tc>
                  <a:txBody>
                    <a:bodyPr/>
                    <a:lstStyle/>
                    <a:p>
                      <a:r>
                        <a:rPr lang="en-US" sz="1600" b="0" i="0" u="none" strike="noStrike" cap="none" baseline="0" dirty="0" smtClean="0">
                          <a:solidFill>
                            <a:schemeClr val="tx1"/>
                          </a:solidFill>
                          <a:latin typeface="+mn-lt"/>
                          <a:ea typeface="+mn-ea"/>
                          <a:cs typeface="+mn-cs"/>
                          <a:sym typeface="Arial"/>
                        </a:rPr>
                        <a:t>split( [</a:t>
                      </a:r>
                      <a:r>
                        <a:rPr lang="en-US" sz="1600" b="0" i="1" u="none" strike="noStrike" cap="none" baseline="0" dirty="0" err="1" smtClean="0">
                          <a:solidFill>
                            <a:schemeClr val="tx1"/>
                          </a:solidFill>
                          <a:latin typeface="+mn-lt"/>
                          <a:ea typeface="+mn-ea"/>
                          <a:cs typeface="+mn-cs"/>
                          <a:sym typeface="Arial"/>
                        </a:rPr>
                        <a:t>sep</a:t>
                      </a:r>
                      <a:r>
                        <a:rPr lang="en-US" sz="1600" b="0" i="1"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a:t>
                      </a:r>
                      <a:r>
                        <a:rPr lang="en-US" sz="1600" b="0" i="1" u="none" strike="noStrike" cap="none" baseline="0" dirty="0" smtClean="0">
                          <a:solidFill>
                            <a:schemeClr val="tx1"/>
                          </a:solidFill>
                          <a:latin typeface="+mn-lt"/>
                          <a:ea typeface="+mn-ea"/>
                          <a:cs typeface="+mn-cs"/>
                          <a:sym typeface="Arial"/>
                        </a:rPr>
                        <a:t>,</a:t>
                      </a:r>
                      <a:r>
                        <a:rPr lang="en-US" sz="1600" b="0" i="1" u="none" strike="noStrike" cap="none" baseline="0" dirty="0" err="1" smtClean="0">
                          <a:solidFill>
                            <a:schemeClr val="tx1"/>
                          </a:solidFill>
                          <a:latin typeface="+mn-lt"/>
                          <a:ea typeface="+mn-ea"/>
                          <a:cs typeface="+mn-cs"/>
                          <a:sym typeface="Arial"/>
                        </a:rPr>
                        <a:t>maxsplit</a:t>
                      </a:r>
                      <a:r>
                        <a:rPr lang="en-US" sz="1600" b="0" i="0" u="none" strike="noStrike" cap="none" baseline="0" dirty="0" smtClean="0">
                          <a:solidFill>
                            <a:schemeClr val="tx1"/>
                          </a:solidFill>
                          <a:latin typeface="+mn-lt"/>
                          <a:ea typeface="+mn-ea"/>
                          <a:cs typeface="+mn-cs"/>
                          <a:sym typeface="Arial"/>
                        </a:rPr>
                        <a:t>]])</a:t>
                      </a:r>
                      <a:endParaRPr lang="en-US" sz="1600" i="0" dirty="0"/>
                    </a:p>
                  </a:txBody>
                  <a:tcPr/>
                </a:tc>
                <a:extLst>
                  <a:ext uri="{0D108BD9-81ED-4DB2-BD59-A6C34878D82A}">
                    <a16:rowId xmlns:a16="http://schemas.microsoft.com/office/drawing/2014/main" val="1738118508"/>
                  </a:ext>
                </a:extLst>
              </a:tr>
              <a:tr h="370840">
                <a:tc>
                  <a:txBody>
                    <a:bodyPr/>
                    <a:lstStyle/>
                    <a:p>
                      <a:r>
                        <a:rPr lang="en-US" sz="1600" b="0" i="0" u="none" strike="noStrike" cap="none" baseline="0" dirty="0" err="1" smtClean="0">
                          <a:solidFill>
                            <a:schemeClr val="tx1"/>
                          </a:solidFill>
                          <a:latin typeface="+mn-lt"/>
                          <a:ea typeface="+mn-ea"/>
                          <a:cs typeface="+mn-cs"/>
                          <a:sym typeface="Arial"/>
                        </a:rPr>
                        <a:t>isalpha</a:t>
                      </a:r>
                      <a:r>
                        <a:rPr lang="en-US" sz="1600" b="0" i="0" u="none" strike="noStrike" cap="none" baseline="0" dirty="0" smtClean="0">
                          <a:solidFill>
                            <a:schemeClr val="tx1"/>
                          </a:solidFill>
                          <a:latin typeface="+mn-lt"/>
                          <a:ea typeface="+mn-ea"/>
                          <a:cs typeface="+mn-cs"/>
                          <a:sym typeface="Arial"/>
                        </a:rPr>
                        <a:t>( )</a:t>
                      </a:r>
                      <a:endParaRPr lang="en-US" sz="1600" i="0" dirty="0"/>
                    </a:p>
                  </a:txBody>
                  <a:tcPr/>
                </a:tc>
                <a:tc>
                  <a:txBody>
                    <a:bodyPr/>
                    <a:lstStyle/>
                    <a:p>
                      <a:r>
                        <a:rPr lang="en-US" sz="1600" b="0" i="0" u="none" strike="noStrike" cap="none" baseline="0" dirty="0" err="1" smtClean="0">
                          <a:solidFill>
                            <a:schemeClr val="tx1"/>
                          </a:solidFill>
                          <a:latin typeface="+mn-lt"/>
                          <a:ea typeface="+mn-ea"/>
                          <a:cs typeface="+mn-cs"/>
                          <a:sym typeface="Arial"/>
                        </a:rPr>
                        <a:t>splitlines</a:t>
                      </a:r>
                      <a:r>
                        <a:rPr lang="en-US" sz="1600" b="0" i="0" u="none" strike="noStrike" cap="none" baseline="0" dirty="0" smtClean="0">
                          <a:solidFill>
                            <a:schemeClr val="tx1"/>
                          </a:solidFill>
                          <a:latin typeface="+mn-lt"/>
                          <a:ea typeface="+mn-ea"/>
                          <a:cs typeface="+mn-cs"/>
                          <a:sym typeface="Arial"/>
                        </a:rPr>
                        <a:t>( [</a:t>
                      </a:r>
                      <a:r>
                        <a:rPr lang="en-US" sz="1600" b="0" i="1" u="none" strike="noStrike" cap="none" baseline="0" dirty="0" err="1" smtClean="0">
                          <a:solidFill>
                            <a:schemeClr val="tx1"/>
                          </a:solidFill>
                          <a:latin typeface="+mn-lt"/>
                          <a:ea typeface="+mn-ea"/>
                          <a:cs typeface="+mn-cs"/>
                          <a:sym typeface="Arial"/>
                        </a:rPr>
                        <a:t>keepends</a:t>
                      </a:r>
                      <a:r>
                        <a:rPr lang="en-US" sz="1600" b="0" i="0" u="none" strike="noStrike" cap="none" baseline="0" dirty="0" smtClean="0">
                          <a:solidFill>
                            <a:schemeClr val="tx1"/>
                          </a:solidFill>
                          <a:latin typeface="+mn-lt"/>
                          <a:ea typeface="+mn-ea"/>
                          <a:cs typeface="+mn-cs"/>
                          <a:sym typeface="Arial"/>
                        </a:rPr>
                        <a:t>])</a:t>
                      </a:r>
                      <a:endParaRPr lang="en-US" sz="1600" i="0" dirty="0"/>
                    </a:p>
                  </a:txBody>
                  <a:tcPr/>
                </a:tc>
                <a:extLst>
                  <a:ext uri="{0D108BD9-81ED-4DB2-BD59-A6C34878D82A}">
                    <a16:rowId xmlns:a16="http://schemas.microsoft.com/office/drawing/2014/main" val="1549558764"/>
                  </a:ext>
                </a:extLst>
              </a:tr>
            </a:tbl>
          </a:graphicData>
        </a:graphic>
      </p:graphicFrame>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4.2 Python String Methods </a:t>
            </a:r>
            <a:r>
              <a:rPr lang="en-US" sz="2000" b="0" dirty="0" smtClean="0"/>
              <a:t>(2 </a:t>
            </a:r>
            <a:r>
              <a:rPr lang="en-US" sz="2000" b="0" dirty="0"/>
              <a:t>of 2)</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744760001"/>
              </p:ext>
            </p:extLst>
          </p:nvPr>
        </p:nvGraphicFramePr>
        <p:xfrm>
          <a:off x="1524000" y="1910080"/>
          <a:ext cx="6096000" cy="2966720"/>
        </p:xfrm>
        <a:graphic>
          <a:graphicData uri="http://schemas.openxmlformats.org/drawingml/2006/table">
            <a:tbl>
              <a:tblPr firstRow="1" bandRow="1">
                <a:tableStyleId>{5940675A-B579-460E-94D1-54222C63F5DA}</a:tableStyleId>
              </a:tblPr>
              <a:tblGrid>
                <a:gridCol w="3048000">
                  <a:extLst>
                    <a:ext uri="{9D8B030D-6E8A-4147-A177-3AD203B41FA5}">
                      <a16:colId xmlns:a16="http://schemas.microsoft.com/office/drawing/2014/main" val="734654925"/>
                    </a:ext>
                  </a:extLst>
                </a:gridCol>
                <a:gridCol w="3048000">
                  <a:extLst>
                    <a:ext uri="{9D8B030D-6E8A-4147-A177-3AD203B41FA5}">
                      <a16:colId xmlns:a16="http://schemas.microsoft.com/office/drawing/2014/main" val="759173761"/>
                    </a:ext>
                  </a:extLst>
                </a:gridCol>
              </a:tblGrid>
              <a:tr h="370840">
                <a:tc>
                  <a:txBody>
                    <a:bodyPr/>
                    <a:lstStyle/>
                    <a:p>
                      <a:r>
                        <a:rPr lang="en-US" sz="1600" b="0" i="0" u="none" strike="noStrike" cap="none" baseline="0" dirty="0" err="1" smtClean="0">
                          <a:solidFill>
                            <a:schemeClr val="tx1"/>
                          </a:solidFill>
                          <a:latin typeface="+mn-lt"/>
                          <a:ea typeface="+mn-ea"/>
                          <a:cs typeface="+mn-cs"/>
                          <a:sym typeface="Arial"/>
                        </a:rPr>
                        <a:t>isdigit</a:t>
                      </a:r>
                      <a:r>
                        <a:rPr lang="en-US" sz="1600" b="0" i="0" u="none" strike="noStrike" cap="none" baseline="0" dirty="0" smtClean="0">
                          <a:solidFill>
                            <a:schemeClr val="tx1"/>
                          </a:solidFill>
                          <a:latin typeface="+mn-lt"/>
                          <a:ea typeface="+mn-ea"/>
                          <a:cs typeface="+mn-cs"/>
                          <a:sym typeface="Arial"/>
                        </a:rPr>
                        <a:t>( )</a:t>
                      </a:r>
                      <a:endParaRPr lang="en-US" sz="1600" i="0" dirty="0"/>
                    </a:p>
                  </a:txBody>
                  <a:tcPr/>
                </a:tc>
                <a:tc>
                  <a:txBody>
                    <a:bodyPr/>
                    <a:lstStyle/>
                    <a:p>
                      <a:r>
                        <a:rPr lang="en-US" sz="1600" b="0" i="0" u="none" strike="noStrike" cap="none" baseline="0" dirty="0" err="1" smtClean="0">
                          <a:solidFill>
                            <a:schemeClr val="tx1"/>
                          </a:solidFill>
                          <a:latin typeface="+mn-lt"/>
                          <a:ea typeface="+mn-ea"/>
                          <a:cs typeface="+mn-cs"/>
                          <a:sym typeface="Arial"/>
                        </a:rPr>
                        <a:t>startswith</a:t>
                      </a:r>
                      <a:r>
                        <a:rPr lang="en-US" sz="1600" b="0" i="0" u="none" strike="noStrike" cap="none" baseline="0" dirty="0" smtClean="0">
                          <a:solidFill>
                            <a:schemeClr val="tx1"/>
                          </a:solidFill>
                          <a:latin typeface="+mn-lt"/>
                          <a:ea typeface="+mn-ea"/>
                          <a:cs typeface="+mn-cs"/>
                          <a:sym typeface="Arial"/>
                        </a:rPr>
                        <a:t>( </a:t>
                      </a:r>
                      <a:r>
                        <a:rPr lang="en-US" sz="1600" b="0" i="1" u="none" strike="noStrike" cap="none" baseline="0" dirty="0" smtClean="0">
                          <a:solidFill>
                            <a:schemeClr val="tx1"/>
                          </a:solidFill>
                          <a:latin typeface="+mn-lt"/>
                          <a:ea typeface="+mn-ea"/>
                          <a:cs typeface="+mn-cs"/>
                          <a:sym typeface="Arial"/>
                        </a:rPr>
                        <a:t>prefix</a:t>
                      </a:r>
                      <a:r>
                        <a:rPr lang="en-US" sz="1600" b="0" i="0" u="none" strike="noStrike" cap="none" baseline="0" dirty="0" smtClean="0">
                          <a:solidFill>
                            <a:schemeClr val="tx1"/>
                          </a:solidFill>
                          <a:latin typeface="+mn-lt"/>
                          <a:ea typeface="+mn-ea"/>
                          <a:cs typeface="+mn-cs"/>
                          <a:sym typeface="Arial"/>
                        </a:rPr>
                        <a:t>[</a:t>
                      </a:r>
                      <a:r>
                        <a:rPr lang="en-US" sz="1600" b="0" i="1" u="none" strike="noStrike" cap="none" baseline="0" dirty="0" smtClean="0">
                          <a:solidFill>
                            <a:schemeClr val="tx1"/>
                          </a:solidFill>
                          <a:latin typeface="+mn-lt"/>
                          <a:ea typeface="+mn-ea"/>
                          <a:cs typeface="+mn-cs"/>
                          <a:sym typeface="Arial"/>
                        </a:rPr>
                        <a:t>, start</a:t>
                      </a:r>
                      <a:r>
                        <a:rPr lang="en-US" sz="1600" b="0" i="0" u="none" strike="noStrike" cap="none" baseline="0" dirty="0" smtClean="0">
                          <a:solidFill>
                            <a:schemeClr val="tx1"/>
                          </a:solidFill>
                          <a:latin typeface="+mn-lt"/>
                          <a:ea typeface="+mn-ea"/>
                          <a:cs typeface="+mn-cs"/>
                          <a:sym typeface="Arial"/>
                        </a:rPr>
                        <a:t>[</a:t>
                      </a:r>
                      <a:r>
                        <a:rPr lang="en-US" sz="1600" b="0" i="1" u="none" strike="noStrike" cap="none" baseline="0" dirty="0" smtClean="0">
                          <a:solidFill>
                            <a:schemeClr val="tx1"/>
                          </a:solidFill>
                          <a:latin typeface="+mn-lt"/>
                          <a:ea typeface="+mn-ea"/>
                          <a:cs typeface="+mn-cs"/>
                          <a:sym typeface="Arial"/>
                        </a:rPr>
                        <a:t>, end</a:t>
                      </a:r>
                      <a:r>
                        <a:rPr lang="en-US" sz="1600" b="0" i="0" u="none" strike="noStrike" cap="none" baseline="0" dirty="0" smtClean="0">
                          <a:solidFill>
                            <a:schemeClr val="tx1"/>
                          </a:solidFill>
                          <a:latin typeface="+mn-lt"/>
                          <a:ea typeface="+mn-ea"/>
                          <a:cs typeface="+mn-cs"/>
                          <a:sym typeface="Arial"/>
                        </a:rPr>
                        <a:t>]])</a:t>
                      </a:r>
                      <a:endParaRPr lang="en-US" sz="1600" i="0" dirty="0"/>
                    </a:p>
                  </a:txBody>
                  <a:tcPr/>
                </a:tc>
                <a:extLst>
                  <a:ext uri="{0D108BD9-81ED-4DB2-BD59-A6C34878D82A}">
                    <a16:rowId xmlns:a16="http://schemas.microsoft.com/office/drawing/2014/main" val="830058943"/>
                  </a:ext>
                </a:extLst>
              </a:tr>
              <a:tr h="370840">
                <a:tc>
                  <a:txBody>
                    <a:bodyPr/>
                    <a:lstStyle/>
                    <a:p>
                      <a:r>
                        <a:rPr lang="en-US" sz="1600" b="0" i="0" u="none" strike="noStrike" cap="none" baseline="0" dirty="0" err="1" smtClean="0">
                          <a:solidFill>
                            <a:schemeClr val="tx1"/>
                          </a:solidFill>
                          <a:latin typeface="+mn-lt"/>
                          <a:ea typeface="+mn-ea"/>
                          <a:cs typeface="+mn-cs"/>
                          <a:sym typeface="Arial"/>
                        </a:rPr>
                        <a:t>islower</a:t>
                      </a:r>
                      <a:r>
                        <a:rPr lang="en-US" sz="1600" b="0" i="0" u="none" strike="noStrike" cap="none" baseline="0" dirty="0" smtClean="0">
                          <a:solidFill>
                            <a:schemeClr val="tx1"/>
                          </a:solidFill>
                          <a:latin typeface="+mn-lt"/>
                          <a:ea typeface="+mn-ea"/>
                          <a:cs typeface="+mn-cs"/>
                          <a:sym typeface="Arial"/>
                        </a:rPr>
                        <a:t>( )</a:t>
                      </a:r>
                      <a:endParaRPr lang="en-US" sz="1600" i="0" dirty="0"/>
                    </a:p>
                  </a:txBody>
                  <a:tcPr/>
                </a:tc>
                <a:tc>
                  <a:txBody>
                    <a:bodyPr/>
                    <a:lstStyle/>
                    <a:p>
                      <a:r>
                        <a:rPr lang="en-US" sz="1600" b="0" i="0" u="none" strike="noStrike" cap="none" baseline="0" dirty="0" smtClean="0">
                          <a:solidFill>
                            <a:schemeClr val="tx1"/>
                          </a:solidFill>
                          <a:latin typeface="+mn-lt"/>
                          <a:ea typeface="+mn-ea"/>
                          <a:cs typeface="+mn-cs"/>
                          <a:sym typeface="Arial"/>
                        </a:rPr>
                        <a:t>strip( [</a:t>
                      </a:r>
                      <a:r>
                        <a:rPr lang="en-US" sz="1600" b="0" i="1" u="none" strike="noStrike" cap="none" baseline="0" dirty="0" smtClean="0">
                          <a:solidFill>
                            <a:schemeClr val="tx1"/>
                          </a:solidFill>
                          <a:latin typeface="+mn-lt"/>
                          <a:ea typeface="+mn-ea"/>
                          <a:cs typeface="+mn-cs"/>
                          <a:sym typeface="Arial"/>
                        </a:rPr>
                        <a:t>chars</a:t>
                      </a:r>
                      <a:r>
                        <a:rPr lang="en-US" sz="1600" b="0" i="0" u="none" strike="noStrike" cap="none" baseline="0" dirty="0" smtClean="0">
                          <a:solidFill>
                            <a:schemeClr val="tx1"/>
                          </a:solidFill>
                          <a:latin typeface="+mn-lt"/>
                          <a:ea typeface="+mn-ea"/>
                          <a:cs typeface="+mn-cs"/>
                          <a:sym typeface="Arial"/>
                        </a:rPr>
                        <a:t>])</a:t>
                      </a:r>
                      <a:endParaRPr lang="en-US" sz="1600" i="0" dirty="0"/>
                    </a:p>
                  </a:txBody>
                  <a:tcPr/>
                </a:tc>
                <a:extLst>
                  <a:ext uri="{0D108BD9-81ED-4DB2-BD59-A6C34878D82A}">
                    <a16:rowId xmlns:a16="http://schemas.microsoft.com/office/drawing/2014/main" val="3823742311"/>
                  </a:ext>
                </a:extLst>
              </a:tr>
              <a:tr h="370840">
                <a:tc>
                  <a:txBody>
                    <a:bodyPr/>
                    <a:lstStyle/>
                    <a:p>
                      <a:r>
                        <a:rPr lang="en-US" sz="1600" b="0" i="0" u="none" strike="noStrike" cap="none" baseline="0" dirty="0" err="1" smtClean="0">
                          <a:solidFill>
                            <a:schemeClr val="tx1"/>
                          </a:solidFill>
                          <a:latin typeface="+mn-lt"/>
                          <a:ea typeface="+mn-ea"/>
                          <a:cs typeface="+mn-cs"/>
                          <a:sym typeface="Arial"/>
                        </a:rPr>
                        <a:t>isspace</a:t>
                      </a:r>
                      <a:r>
                        <a:rPr lang="en-US" sz="1600" b="0" i="0" u="none" strike="noStrike" cap="none" baseline="0" dirty="0" smtClean="0">
                          <a:solidFill>
                            <a:schemeClr val="tx1"/>
                          </a:solidFill>
                          <a:latin typeface="+mn-lt"/>
                          <a:ea typeface="+mn-ea"/>
                          <a:cs typeface="+mn-cs"/>
                          <a:sym typeface="Arial"/>
                        </a:rPr>
                        <a:t>( )</a:t>
                      </a:r>
                      <a:endParaRPr lang="en-US" sz="1600" i="0" dirty="0"/>
                    </a:p>
                  </a:txBody>
                  <a:tcPr/>
                </a:tc>
                <a:tc>
                  <a:txBody>
                    <a:bodyPr/>
                    <a:lstStyle/>
                    <a:p>
                      <a:r>
                        <a:rPr lang="en-US" sz="1600" b="0" i="0" u="none" strike="noStrike" cap="none" baseline="0" dirty="0" err="1" smtClean="0">
                          <a:solidFill>
                            <a:schemeClr val="tx1"/>
                          </a:solidFill>
                          <a:latin typeface="+mn-lt"/>
                          <a:ea typeface="+mn-ea"/>
                          <a:cs typeface="+mn-cs"/>
                          <a:sym typeface="Arial"/>
                        </a:rPr>
                        <a:t>swapcase</a:t>
                      </a:r>
                      <a:r>
                        <a:rPr lang="en-US" sz="1600" b="0" i="0" u="none" strike="noStrike" cap="none" baseline="0" dirty="0" smtClean="0">
                          <a:solidFill>
                            <a:schemeClr val="tx1"/>
                          </a:solidFill>
                          <a:latin typeface="+mn-lt"/>
                          <a:ea typeface="+mn-ea"/>
                          <a:cs typeface="+mn-cs"/>
                          <a:sym typeface="Arial"/>
                        </a:rPr>
                        <a:t>( )</a:t>
                      </a:r>
                      <a:endParaRPr lang="en-US" sz="1600" i="0" dirty="0"/>
                    </a:p>
                  </a:txBody>
                  <a:tcPr/>
                </a:tc>
                <a:extLst>
                  <a:ext uri="{0D108BD9-81ED-4DB2-BD59-A6C34878D82A}">
                    <a16:rowId xmlns:a16="http://schemas.microsoft.com/office/drawing/2014/main" val="1265218398"/>
                  </a:ext>
                </a:extLst>
              </a:tr>
              <a:tr h="370840">
                <a:tc>
                  <a:txBody>
                    <a:bodyPr/>
                    <a:lstStyle/>
                    <a:p>
                      <a:r>
                        <a:rPr lang="en-US" sz="1600" b="0" i="0" u="none" strike="noStrike" cap="none" baseline="0" dirty="0" err="1" smtClean="0">
                          <a:solidFill>
                            <a:schemeClr val="tx1"/>
                          </a:solidFill>
                          <a:latin typeface="+mn-lt"/>
                          <a:ea typeface="+mn-ea"/>
                          <a:cs typeface="+mn-cs"/>
                          <a:sym typeface="Arial"/>
                        </a:rPr>
                        <a:t>istitle</a:t>
                      </a:r>
                      <a:r>
                        <a:rPr lang="en-US" sz="1600" b="0" i="0" u="none" strike="noStrike" cap="none" baseline="0" dirty="0" smtClean="0">
                          <a:solidFill>
                            <a:schemeClr val="tx1"/>
                          </a:solidFill>
                          <a:latin typeface="+mn-lt"/>
                          <a:ea typeface="+mn-ea"/>
                          <a:cs typeface="+mn-cs"/>
                          <a:sym typeface="Arial"/>
                        </a:rPr>
                        <a:t>( )</a:t>
                      </a:r>
                      <a:endParaRPr lang="en-US" sz="1600" i="0" dirty="0"/>
                    </a:p>
                  </a:txBody>
                  <a:tcPr/>
                </a:tc>
                <a:tc>
                  <a:txBody>
                    <a:bodyPr/>
                    <a:lstStyle/>
                    <a:p>
                      <a:r>
                        <a:rPr lang="en-US" sz="1600" b="0" i="0" u="none" strike="noStrike" cap="none" baseline="0" dirty="0" smtClean="0">
                          <a:solidFill>
                            <a:schemeClr val="tx1"/>
                          </a:solidFill>
                          <a:latin typeface="+mn-lt"/>
                          <a:ea typeface="+mn-ea"/>
                          <a:cs typeface="+mn-cs"/>
                          <a:sym typeface="Arial"/>
                        </a:rPr>
                        <a:t>title( )</a:t>
                      </a:r>
                      <a:endParaRPr lang="en-US" sz="1600" i="0" dirty="0"/>
                    </a:p>
                  </a:txBody>
                  <a:tcPr/>
                </a:tc>
                <a:extLst>
                  <a:ext uri="{0D108BD9-81ED-4DB2-BD59-A6C34878D82A}">
                    <a16:rowId xmlns:a16="http://schemas.microsoft.com/office/drawing/2014/main" val="1769913465"/>
                  </a:ext>
                </a:extLst>
              </a:tr>
              <a:tr h="370840">
                <a:tc>
                  <a:txBody>
                    <a:bodyPr/>
                    <a:lstStyle/>
                    <a:p>
                      <a:r>
                        <a:rPr lang="en-US" sz="1600" b="0" i="0" u="none" strike="noStrike" cap="none" baseline="0" dirty="0" err="1" smtClean="0">
                          <a:solidFill>
                            <a:schemeClr val="tx1"/>
                          </a:solidFill>
                          <a:latin typeface="+mn-lt"/>
                          <a:ea typeface="+mn-ea"/>
                          <a:cs typeface="+mn-cs"/>
                          <a:sym typeface="Arial"/>
                        </a:rPr>
                        <a:t>isupper</a:t>
                      </a:r>
                      <a:r>
                        <a:rPr lang="en-US" sz="1600" b="0" i="0" u="none" strike="noStrike" cap="none" baseline="0" dirty="0" smtClean="0">
                          <a:solidFill>
                            <a:schemeClr val="tx1"/>
                          </a:solidFill>
                          <a:latin typeface="+mn-lt"/>
                          <a:ea typeface="+mn-ea"/>
                          <a:cs typeface="+mn-cs"/>
                          <a:sym typeface="Arial"/>
                        </a:rPr>
                        <a:t>( )</a:t>
                      </a:r>
                      <a:endParaRPr lang="en-US" sz="1600" i="0" dirty="0"/>
                    </a:p>
                  </a:txBody>
                  <a:tcPr/>
                </a:tc>
                <a:tc>
                  <a:txBody>
                    <a:bodyPr/>
                    <a:lstStyle/>
                    <a:p>
                      <a:r>
                        <a:rPr lang="en-US" sz="1600" b="0" i="0" u="none" strike="noStrike" cap="none" baseline="0" dirty="0" smtClean="0">
                          <a:solidFill>
                            <a:schemeClr val="tx1"/>
                          </a:solidFill>
                          <a:latin typeface="+mn-lt"/>
                          <a:ea typeface="+mn-ea"/>
                          <a:cs typeface="+mn-cs"/>
                          <a:sym typeface="Arial"/>
                        </a:rPr>
                        <a:t>translate( </a:t>
                      </a:r>
                      <a:r>
                        <a:rPr lang="en-US" sz="1600" b="0" i="1" u="none" strike="noStrike" cap="none" baseline="0" dirty="0" smtClean="0">
                          <a:solidFill>
                            <a:schemeClr val="tx1"/>
                          </a:solidFill>
                          <a:latin typeface="+mn-lt"/>
                          <a:ea typeface="+mn-ea"/>
                          <a:cs typeface="+mn-cs"/>
                          <a:sym typeface="Arial"/>
                        </a:rPr>
                        <a:t>table</a:t>
                      </a:r>
                      <a:r>
                        <a:rPr lang="en-US" sz="1600" b="0" i="0" u="none" strike="noStrike" cap="none" baseline="0" dirty="0" smtClean="0">
                          <a:solidFill>
                            <a:schemeClr val="tx1"/>
                          </a:solidFill>
                          <a:latin typeface="+mn-lt"/>
                          <a:ea typeface="+mn-ea"/>
                          <a:cs typeface="+mn-cs"/>
                          <a:sym typeface="Arial"/>
                        </a:rPr>
                        <a:t>[</a:t>
                      </a:r>
                      <a:r>
                        <a:rPr lang="en-US" sz="1600" b="0" i="1" u="none" strike="noStrike" cap="none" baseline="0" dirty="0" smtClean="0">
                          <a:solidFill>
                            <a:schemeClr val="tx1"/>
                          </a:solidFill>
                          <a:latin typeface="+mn-lt"/>
                          <a:ea typeface="+mn-ea"/>
                          <a:cs typeface="+mn-cs"/>
                          <a:sym typeface="Arial"/>
                        </a:rPr>
                        <a:t>, </a:t>
                      </a:r>
                      <a:r>
                        <a:rPr lang="en-US" sz="1600" b="0" i="1" u="none" strike="noStrike" cap="none" baseline="0" dirty="0" err="1" smtClean="0">
                          <a:solidFill>
                            <a:schemeClr val="tx1"/>
                          </a:solidFill>
                          <a:latin typeface="+mn-lt"/>
                          <a:ea typeface="+mn-ea"/>
                          <a:cs typeface="+mn-cs"/>
                          <a:sym typeface="Arial"/>
                        </a:rPr>
                        <a:t>deletechars</a:t>
                      </a:r>
                      <a:r>
                        <a:rPr lang="en-US" sz="1600" b="0" i="0" u="none" strike="noStrike" cap="none" baseline="0" dirty="0" smtClean="0">
                          <a:solidFill>
                            <a:schemeClr val="tx1"/>
                          </a:solidFill>
                          <a:latin typeface="+mn-lt"/>
                          <a:ea typeface="+mn-ea"/>
                          <a:cs typeface="+mn-cs"/>
                          <a:sym typeface="Arial"/>
                        </a:rPr>
                        <a:t>])</a:t>
                      </a:r>
                      <a:endParaRPr lang="en-US" sz="1600" i="0" dirty="0"/>
                    </a:p>
                  </a:txBody>
                  <a:tcPr/>
                </a:tc>
                <a:extLst>
                  <a:ext uri="{0D108BD9-81ED-4DB2-BD59-A6C34878D82A}">
                    <a16:rowId xmlns:a16="http://schemas.microsoft.com/office/drawing/2014/main" val="2813645468"/>
                  </a:ext>
                </a:extLst>
              </a:tr>
              <a:tr h="370840">
                <a:tc>
                  <a:txBody>
                    <a:bodyPr/>
                    <a:lstStyle/>
                    <a:p>
                      <a:r>
                        <a:rPr lang="en-US" sz="1600" b="0" i="0" u="none" strike="noStrike" cap="none" baseline="0" dirty="0" smtClean="0">
                          <a:solidFill>
                            <a:schemeClr val="tx1"/>
                          </a:solidFill>
                          <a:latin typeface="+mn-lt"/>
                          <a:ea typeface="+mn-ea"/>
                          <a:cs typeface="+mn-cs"/>
                          <a:sym typeface="Arial"/>
                        </a:rPr>
                        <a:t>join(</a:t>
                      </a:r>
                      <a:r>
                        <a:rPr lang="en-US" sz="1600" b="0" i="1" u="none" strike="noStrike" cap="none" baseline="0" dirty="0" err="1" smtClean="0">
                          <a:solidFill>
                            <a:schemeClr val="tx1"/>
                          </a:solidFill>
                          <a:latin typeface="+mn-lt"/>
                          <a:ea typeface="+mn-ea"/>
                          <a:cs typeface="+mn-cs"/>
                          <a:sym typeface="Arial"/>
                        </a:rPr>
                        <a:t>seq</a:t>
                      </a:r>
                      <a:r>
                        <a:rPr lang="en-US" sz="1600" b="0" i="0" u="none" strike="noStrike" cap="none" baseline="0" dirty="0" smtClean="0">
                          <a:solidFill>
                            <a:schemeClr val="tx1"/>
                          </a:solidFill>
                          <a:latin typeface="+mn-lt"/>
                          <a:ea typeface="+mn-ea"/>
                          <a:cs typeface="+mn-cs"/>
                          <a:sym typeface="Arial"/>
                        </a:rPr>
                        <a:t>)</a:t>
                      </a:r>
                      <a:endParaRPr lang="en-US" sz="1600" i="0" dirty="0"/>
                    </a:p>
                  </a:txBody>
                  <a:tcPr/>
                </a:tc>
                <a:tc>
                  <a:txBody>
                    <a:bodyPr/>
                    <a:lstStyle/>
                    <a:p>
                      <a:r>
                        <a:rPr lang="en-US" sz="1600" b="0" i="0" u="none" strike="noStrike" cap="none" baseline="0" dirty="0" smtClean="0">
                          <a:solidFill>
                            <a:schemeClr val="tx1"/>
                          </a:solidFill>
                          <a:latin typeface="+mn-lt"/>
                          <a:ea typeface="+mn-ea"/>
                          <a:cs typeface="+mn-cs"/>
                          <a:sym typeface="Arial"/>
                        </a:rPr>
                        <a:t>upper( )</a:t>
                      </a:r>
                      <a:endParaRPr lang="en-US" sz="1600" i="0" dirty="0"/>
                    </a:p>
                  </a:txBody>
                  <a:tcPr/>
                </a:tc>
                <a:extLst>
                  <a:ext uri="{0D108BD9-81ED-4DB2-BD59-A6C34878D82A}">
                    <a16:rowId xmlns:a16="http://schemas.microsoft.com/office/drawing/2014/main" val="2132084355"/>
                  </a:ext>
                </a:extLst>
              </a:tr>
              <a:tr h="370840">
                <a:tc>
                  <a:txBody>
                    <a:bodyPr/>
                    <a:lstStyle/>
                    <a:p>
                      <a:r>
                        <a:rPr lang="en-US" sz="1600" b="0" i="0" u="none" strike="noStrike" cap="none" baseline="0" dirty="0" smtClean="0">
                          <a:solidFill>
                            <a:schemeClr val="tx1"/>
                          </a:solidFill>
                          <a:latin typeface="+mn-lt"/>
                          <a:ea typeface="+mn-ea"/>
                          <a:cs typeface="+mn-cs"/>
                          <a:sym typeface="Arial"/>
                        </a:rPr>
                        <a:t>lower( )</a:t>
                      </a:r>
                      <a:endParaRPr lang="en-US" sz="1600" i="0" dirty="0"/>
                    </a:p>
                  </a:txBody>
                  <a:tcPr/>
                </a:tc>
                <a:tc>
                  <a:txBody>
                    <a:bodyPr/>
                    <a:lstStyle/>
                    <a:p>
                      <a:r>
                        <a:rPr lang="en-US" sz="1600" b="0" i="0" u="none" strike="noStrike" cap="none" baseline="0" dirty="0" err="1" smtClean="0">
                          <a:solidFill>
                            <a:schemeClr val="tx1"/>
                          </a:solidFill>
                          <a:latin typeface="+mn-lt"/>
                          <a:ea typeface="+mn-ea"/>
                          <a:cs typeface="+mn-cs"/>
                          <a:sym typeface="Arial"/>
                        </a:rPr>
                        <a:t>zfill</a:t>
                      </a:r>
                      <a:r>
                        <a:rPr lang="en-US" sz="1600" b="0" i="0" u="none" strike="noStrike" cap="none" baseline="0" dirty="0" smtClean="0">
                          <a:solidFill>
                            <a:schemeClr val="tx1"/>
                          </a:solidFill>
                          <a:latin typeface="+mn-lt"/>
                          <a:ea typeface="+mn-ea"/>
                          <a:cs typeface="+mn-cs"/>
                          <a:sym typeface="Arial"/>
                        </a:rPr>
                        <a:t>( </a:t>
                      </a:r>
                      <a:r>
                        <a:rPr lang="en-US" sz="1600" b="0" i="1" u="none" strike="noStrike" cap="none" baseline="0" dirty="0" smtClean="0">
                          <a:solidFill>
                            <a:schemeClr val="tx1"/>
                          </a:solidFill>
                          <a:latin typeface="+mn-lt"/>
                          <a:ea typeface="+mn-ea"/>
                          <a:cs typeface="+mn-cs"/>
                          <a:sym typeface="Arial"/>
                        </a:rPr>
                        <a:t>width</a:t>
                      </a:r>
                      <a:r>
                        <a:rPr lang="en-US" sz="1600" b="0" i="0" u="none" strike="noStrike" cap="none" baseline="0" dirty="0" smtClean="0">
                          <a:solidFill>
                            <a:schemeClr val="tx1"/>
                          </a:solidFill>
                          <a:latin typeface="+mn-lt"/>
                          <a:ea typeface="+mn-ea"/>
                          <a:cs typeface="+mn-cs"/>
                          <a:sym typeface="Arial"/>
                        </a:rPr>
                        <a:t>)</a:t>
                      </a:r>
                      <a:endParaRPr lang="en-US" sz="1600" i="0" dirty="0"/>
                    </a:p>
                  </a:txBody>
                  <a:tcPr/>
                </a:tc>
                <a:extLst>
                  <a:ext uri="{0D108BD9-81ED-4DB2-BD59-A6C34878D82A}">
                    <a16:rowId xmlns:a16="http://schemas.microsoft.com/office/drawing/2014/main" val="525539162"/>
                  </a:ext>
                </a:extLst>
              </a:tr>
              <a:tr h="370840">
                <a:tc>
                  <a:txBody>
                    <a:bodyPr/>
                    <a:lstStyle/>
                    <a:p>
                      <a:r>
                        <a:rPr lang="en-US" sz="1600" b="0" i="0" u="none" strike="noStrike" cap="none" baseline="0" dirty="0" err="1" smtClean="0">
                          <a:solidFill>
                            <a:schemeClr val="tx1"/>
                          </a:solidFill>
                          <a:latin typeface="+mn-lt"/>
                          <a:ea typeface="+mn-ea"/>
                          <a:cs typeface="+mn-cs"/>
                          <a:sym typeface="Arial"/>
                        </a:rPr>
                        <a:t>ljust</a:t>
                      </a:r>
                      <a:r>
                        <a:rPr lang="en-US" sz="1600" b="0" i="0" u="none" strike="noStrike" cap="none" baseline="0" dirty="0" smtClean="0">
                          <a:solidFill>
                            <a:schemeClr val="tx1"/>
                          </a:solidFill>
                          <a:latin typeface="+mn-lt"/>
                          <a:ea typeface="+mn-ea"/>
                          <a:cs typeface="+mn-cs"/>
                          <a:sym typeface="Arial"/>
                        </a:rPr>
                        <a:t>( width[</a:t>
                      </a:r>
                      <a:r>
                        <a:rPr lang="en-US" sz="1600" b="0" i="1" u="none" strike="noStrike" cap="none" baseline="0" dirty="0" smtClean="0">
                          <a:solidFill>
                            <a:schemeClr val="tx1"/>
                          </a:solidFill>
                          <a:latin typeface="+mn-lt"/>
                          <a:ea typeface="+mn-ea"/>
                          <a:cs typeface="+mn-cs"/>
                          <a:sym typeface="Arial"/>
                        </a:rPr>
                        <a:t>, </a:t>
                      </a:r>
                      <a:r>
                        <a:rPr lang="en-US" sz="1600" b="0" i="1" u="none" strike="noStrike" cap="none" baseline="0" dirty="0" err="1" smtClean="0">
                          <a:solidFill>
                            <a:schemeClr val="tx1"/>
                          </a:solidFill>
                          <a:latin typeface="+mn-lt"/>
                          <a:ea typeface="+mn-ea"/>
                          <a:cs typeface="+mn-cs"/>
                          <a:sym typeface="Arial"/>
                        </a:rPr>
                        <a:t>fillchar</a:t>
                      </a:r>
                      <a:r>
                        <a:rPr lang="en-US" sz="1600" b="0" i="0" u="none" strike="noStrike" cap="none" baseline="0" dirty="0" smtClean="0">
                          <a:solidFill>
                            <a:schemeClr val="tx1"/>
                          </a:solidFill>
                          <a:latin typeface="+mn-lt"/>
                          <a:ea typeface="+mn-ea"/>
                          <a:cs typeface="+mn-cs"/>
                          <a:sym typeface="Arial"/>
                        </a:rPr>
                        <a:t>])</a:t>
                      </a:r>
                      <a:endParaRPr lang="en-US" sz="1600" i="0" dirty="0"/>
                    </a:p>
                  </a:txBody>
                  <a:tcPr/>
                </a:tc>
                <a:tc>
                  <a:txBody>
                    <a:bodyPr/>
                    <a:lstStyle/>
                    <a:p>
                      <a:r>
                        <a:rPr lang="en-US" sz="1600" b="0" i="0" dirty="0" smtClean="0">
                          <a:solidFill>
                            <a:schemeClr val="bg1"/>
                          </a:solidFill>
                        </a:rPr>
                        <a:t>Blank</a:t>
                      </a:r>
                      <a:endParaRPr lang="en-US" sz="1600" b="0" i="0" dirty="0">
                        <a:solidFill>
                          <a:schemeClr val="bg1"/>
                        </a:solidFill>
                      </a:endParaRPr>
                    </a:p>
                  </a:txBody>
                  <a:tcPr/>
                </a:tc>
                <a:extLst>
                  <a:ext uri="{0D108BD9-81ED-4DB2-BD59-A6C34878D82A}">
                    <a16:rowId xmlns:a16="http://schemas.microsoft.com/office/drawing/2014/main" val="3739714858"/>
                  </a:ext>
                </a:extLst>
              </a:tr>
            </a:tbl>
          </a:graphicData>
        </a:graphic>
      </p:graphicFrame>
    </p:spTree>
    <p:extLst>
      <p:ext uri="{BB962C8B-B14F-4D97-AF65-F5344CB8AC3E}">
        <p14:creationId xmlns:p14="http://schemas.microsoft.com/office/powerpoint/2010/main" val="408490397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ctrTitle"/>
          </p:nvPr>
        </p:nvSpPr>
        <p:spPr/>
        <p:txBody>
          <a:bodyPr/>
          <a:lstStyle/>
          <a:p>
            <a:pPr eaLnBrk="1" hangingPunct="1"/>
            <a:r>
              <a:rPr lang="en-US" dirty="0">
                <a:ea typeface="ＭＳ Ｐゴシック" pitchFamily="-108" charset="-128"/>
                <a:cs typeface="ＭＳ Ｐゴシック" pitchFamily="-108" charset="-128"/>
              </a:rPr>
              <a:t>String formatting</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String Representation</a:t>
            </a:r>
            <a:endParaRPr lang="en-US" dirty="0"/>
          </a:p>
        </p:txBody>
      </p:sp>
      <p:sp>
        <p:nvSpPr>
          <p:cNvPr id="3" name="Content Placeholder 2"/>
          <p:cNvSpPr>
            <a:spLocks noGrp="1"/>
          </p:cNvSpPr>
          <p:nvPr>
            <p:ph type="body" idx="1"/>
          </p:nvPr>
        </p:nvSpPr>
        <p:spPr/>
        <p:txBody>
          <a:bodyPr/>
          <a:lstStyle/>
          <a:p>
            <a:r>
              <a:rPr lang="en-US" dirty="0" smtClean="0">
                <a:solidFill>
                  <a:schemeClr val="tx1"/>
                </a:solidFill>
              </a:rPr>
              <a:t>Every character is “mapped” (associated) with an integer</a:t>
            </a:r>
          </a:p>
          <a:p>
            <a:r>
              <a:rPr lang="en-US" dirty="0" smtClean="0">
                <a:solidFill>
                  <a:schemeClr val="tx1"/>
                </a:solidFill>
              </a:rPr>
              <a:t>U</a:t>
            </a:r>
            <a:r>
              <a:rPr lang="en-US" sz="100" dirty="0" smtClean="0">
                <a:solidFill>
                  <a:schemeClr val="tx1"/>
                </a:solidFill>
              </a:rPr>
              <a:t> </a:t>
            </a:r>
            <a:r>
              <a:rPr lang="en-US" dirty="0" smtClean="0">
                <a:solidFill>
                  <a:schemeClr val="tx1"/>
                </a:solidFill>
              </a:rPr>
              <a:t>T</a:t>
            </a:r>
            <a:r>
              <a:rPr lang="en-US" sz="100" dirty="0" smtClean="0">
                <a:solidFill>
                  <a:schemeClr val="tx1"/>
                </a:solidFill>
              </a:rPr>
              <a:t> </a:t>
            </a:r>
            <a:r>
              <a:rPr lang="en-US" dirty="0" smtClean="0">
                <a:solidFill>
                  <a:schemeClr val="tx1"/>
                </a:solidFill>
              </a:rPr>
              <a:t>F-8, subset of Unicode, is such a mapping</a:t>
            </a:r>
          </a:p>
          <a:p>
            <a:r>
              <a:rPr lang="en-US" dirty="0" smtClean="0">
                <a:solidFill>
                  <a:schemeClr val="tx1"/>
                </a:solidFill>
              </a:rPr>
              <a:t>The function </a:t>
            </a:r>
            <a:r>
              <a:rPr lang="en-US" dirty="0" err="1" smtClean="0">
                <a:solidFill>
                  <a:schemeClr val="tx1"/>
                </a:solidFill>
                <a:latin typeface="Courier New"/>
                <a:cs typeface="Courier New"/>
              </a:rPr>
              <a:t>ord</a:t>
            </a:r>
            <a:r>
              <a:rPr lang="en-US" dirty="0" smtClean="0">
                <a:solidFill>
                  <a:schemeClr val="tx1"/>
                </a:solidFill>
                <a:latin typeface="Courier New"/>
                <a:cs typeface="Courier New"/>
              </a:rPr>
              <a:t>()</a:t>
            </a:r>
            <a:r>
              <a:rPr lang="en-US" dirty="0" smtClean="0">
                <a:solidFill>
                  <a:schemeClr val="tx1"/>
                </a:solidFill>
              </a:rPr>
              <a:t> takes a character and returns its U</a:t>
            </a:r>
            <a:r>
              <a:rPr lang="en-US" sz="100" dirty="0" smtClean="0">
                <a:solidFill>
                  <a:schemeClr val="tx1"/>
                </a:solidFill>
              </a:rPr>
              <a:t> </a:t>
            </a:r>
            <a:r>
              <a:rPr lang="en-US" dirty="0" smtClean="0">
                <a:solidFill>
                  <a:schemeClr val="tx1"/>
                </a:solidFill>
              </a:rPr>
              <a:t>T</a:t>
            </a:r>
            <a:r>
              <a:rPr lang="en-US" sz="100" dirty="0" smtClean="0">
                <a:solidFill>
                  <a:schemeClr val="tx1"/>
                </a:solidFill>
              </a:rPr>
              <a:t> </a:t>
            </a:r>
            <a:r>
              <a:rPr lang="en-US" dirty="0" smtClean="0">
                <a:solidFill>
                  <a:schemeClr val="tx1"/>
                </a:solidFill>
              </a:rPr>
              <a:t>F-8 integer value, </a:t>
            </a:r>
            <a:r>
              <a:rPr lang="en-US" dirty="0" err="1" smtClean="0">
                <a:solidFill>
                  <a:schemeClr val="tx1"/>
                </a:solidFill>
                <a:latin typeface="Courier New"/>
                <a:cs typeface="Courier New"/>
              </a:rPr>
              <a:t>chr</a:t>
            </a:r>
            <a:r>
              <a:rPr lang="en-US" dirty="0" smtClean="0">
                <a:solidFill>
                  <a:schemeClr val="tx1"/>
                </a:solidFill>
                <a:latin typeface="Courier New"/>
                <a:cs typeface="Courier New"/>
              </a:rPr>
              <a:t>() </a:t>
            </a:r>
            <a:r>
              <a:rPr lang="en-US" dirty="0" smtClean="0">
                <a:solidFill>
                  <a:schemeClr val="tx1"/>
                </a:solidFill>
              </a:rPr>
              <a:t>takes an integer and returns the U</a:t>
            </a:r>
            <a:r>
              <a:rPr lang="en-US" sz="100" dirty="0" smtClean="0">
                <a:solidFill>
                  <a:schemeClr val="tx1"/>
                </a:solidFill>
              </a:rPr>
              <a:t> </a:t>
            </a:r>
            <a:r>
              <a:rPr lang="en-US" dirty="0" smtClean="0">
                <a:solidFill>
                  <a:schemeClr val="tx1"/>
                </a:solidFill>
              </a:rPr>
              <a:t>T</a:t>
            </a:r>
            <a:r>
              <a:rPr lang="en-US" sz="100" dirty="0" smtClean="0">
                <a:solidFill>
                  <a:schemeClr val="tx1"/>
                </a:solidFill>
              </a:rPr>
              <a:t> </a:t>
            </a:r>
            <a:r>
              <a:rPr lang="en-US" dirty="0" smtClean="0">
                <a:solidFill>
                  <a:schemeClr val="tx1"/>
                </a:solidFill>
              </a:rPr>
              <a:t>F-8 character.</a:t>
            </a:r>
            <a:endParaRPr lang="en-US" dirty="0">
              <a:solidFill>
                <a:schemeClr val="tx1"/>
              </a:solidFill>
            </a:endParaRPr>
          </a:p>
        </p:txBody>
      </p:sp>
    </p:spTree>
    <p:extLst>
      <p:ext uri="{BB962C8B-B14F-4D97-AF65-F5344CB8AC3E}">
        <p14:creationId xmlns:p14="http://schemas.microsoft.com/office/powerpoint/2010/main" val="310659907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noChangeArrowheads="1"/>
          </p:cNvSpPr>
          <p:nvPr>
            <p:ph type="title"/>
          </p:nvPr>
        </p:nvSpPr>
        <p:spPr/>
        <p:txBody>
          <a:bodyPr/>
          <a:lstStyle/>
          <a:p>
            <a:pPr eaLnBrk="1" hangingPunct="1"/>
            <a:r>
              <a:rPr lang="en-US" dirty="0">
                <a:ea typeface="ＭＳ Ｐゴシック" pitchFamily="-108" charset="-128"/>
                <a:cs typeface="ＭＳ Ｐゴシック" pitchFamily="-108" charset="-128"/>
              </a:rPr>
              <a:t>String </a:t>
            </a:r>
            <a:r>
              <a:rPr lang="en-US" dirty="0" smtClean="0">
                <a:ea typeface="ＭＳ Ｐゴシック" pitchFamily="-108" charset="-128"/>
                <a:cs typeface="ＭＳ Ｐゴシック" pitchFamily="-108" charset="-128"/>
              </a:rPr>
              <a:t>Formatting</a:t>
            </a:r>
            <a:r>
              <a:rPr lang="en-US" dirty="0">
                <a:ea typeface="ＭＳ Ｐゴシック" pitchFamily="-108" charset="-128"/>
                <a:cs typeface="ＭＳ Ｐゴシック" pitchFamily="-108" charset="-128"/>
              </a:rPr>
              <a:t>, </a:t>
            </a:r>
            <a:r>
              <a:rPr lang="en-US" dirty="0" smtClean="0">
                <a:ea typeface="ＭＳ Ｐゴシック" pitchFamily="-108" charset="-128"/>
                <a:cs typeface="ＭＳ Ｐゴシック" pitchFamily="-108" charset="-128"/>
              </a:rPr>
              <a:t>Better </a:t>
            </a:r>
            <a:r>
              <a:rPr lang="en-US" dirty="0">
                <a:ea typeface="ＭＳ Ｐゴシック" pitchFamily="-108" charset="-128"/>
                <a:cs typeface="ＭＳ Ｐゴシック" pitchFamily="-108" charset="-128"/>
              </a:rPr>
              <a:t>P</a:t>
            </a:r>
            <a:r>
              <a:rPr lang="en-US" dirty="0" smtClean="0">
                <a:ea typeface="ＭＳ Ｐゴシック" pitchFamily="-108" charset="-128"/>
                <a:cs typeface="ＭＳ Ｐゴシック" pitchFamily="-108" charset="-128"/>
              </a:rPr>
              <a:t>rinting</a:t>
            </a:r>
            <a:endParaRPr lang="en-US" dirty="0">
              <a:ea typeface="ＭＳ Ｐゴシック" pitchFamily="-108" charset="-128"/>
              <a:cs typeface="ＭＳ Ｐゴシック" pitchFamily="-108" charset="-128"/>
            </a:endParaRPr>
          </a:p>
        </p:txBody>
      </p:sp>
      <p:sp>
        <p:nvSpPr>
          <p:cNvPr id="75779" name="Content Placeholder 2"/>
          <p:cNvSpPr>
            <a:spLocks noGrp="1" noChangeArrowheads="1"/>
          </p:cNvSpPr>
          <p:nvPr>
            <p:ph type="body" idx="1"/>
          </p:nvPr>
        </p:nvSpPr>
        <p:spPr/>
        <p:txBody>
          <a:bodyPr/>
          <a:lstStyle/>
          <a:p>
            <a:pPr eaLnBrk="1" hangingPunct="1"/>
            <a:r>
              <a:rPr lang="en-US" dirty="0">
                <a:ea typeface="ＭＳ Ｐゴシック" pitchFamily="-108" charset="-128"/>
                <a:cs typeface="ＭＳ Ｐゴシック" pitchFamily="-108" charset="-128"/>
              </a:rPr>
              <a:t>So far, we have just used the defaults of the print function</a:t>
            </a:r>
          </a:p>
          <a:p>
            <a:pPr eaLnBrk="1" hangingPunct="1"/>
            <a:r>
              <a:rPr lang="en-US" dirty="0">
                <a:ea typeface="ＭＳ Ｐゴシック" pitchFamily="-108" charset="-128"/>
                <a:cs typeface="ＭＳ Ｐゴシック" pitchFamily="-108" charset="-128"/>
              </a:rPr>
              <a:t>We can do many more complicated things to make that output “prettier” and more pleasing.</a:t>
            </a:r>
          </a:p>
          <a:p>
            <a:pPr eaLnBrk="1" hangingPunct="1"/>
            <a:r>
              <a:rPr lang="en-US" dirty="0">
                <a:ea typeface="ＭＳ Ｐゴシック" pitchFamily="-108" charset="-128"/>
                <a:cs typeface="ＭＳ Ｐゴシック" pitchFamily="-108" charset="-128"/>
              </a:rPr>
              <a:t>We will </a:t>
            </a:r>
            <a:r>
              <a:rPr lang="en-US" dirty="0" smtClean="0">
                <a:ea typeface="ＭＳ Ｐゴシック" pitchFamily="-108" charset="-128"/>
                <a:cs typeface="ＭＳ Ｐゴシック" pitchFamily="-108" charset="-128"/>
              </a:rPr>
              <a:t>use it in our display </a:t>
            </a:r>
            <a:r>
              <a:rPr lang="en-US" dirty="0">
                <a:ea typeface="ＭＳ Ｐゴシック" pitchFamily="-108" charset="-128"/>
                <a:cs typeface="ＭＳ Ｐゴシック" pitchFamily="-108" charset="-128"/>
              </a:rPr>
              <a:t>function</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noChangeArrowheads="1"/>
          </p:cNvSpPr>
          <p:nvPr>
            <p:ph type="title"/>
          </p:nvPr>
        </p:nvSpPr>
        <p:spPr/>
        <p:txBody>
          <a:bodyPr/>
          <a:lstStyle/>
          <a:p>
            <a:pPr eaLnBrk="1" hangingPunct="1"/>
            <a:r>
              <a:rPr lang="en-US" dirty="0">
                <a:ea typeface="ＭＳ Ｐゴシック" pitchFamily="-108" charset="-128"/>
                <a:cs typeface="ＭＳ Ｐゴシック" pitchFamily="-108" charset="-128"/>
              </a:rPr>
              <a:t>Basic </a:t>
            </a:r>
            <a:r>
              <a:rPr lang="en-US" dirty="0" smtClean="0">
                <a:ea typeface="ＭＳ Ｐゴシック" pitchFamily="-108" charset="-128"/>
                <a:cs typeface="ＭＳ Ｐゴシック" pitchFamily="-108" charset="-128"/>
              </a:rPr>
              <a:t>Form</a:t>
            </a:r>
            <a:endParaRPr lang="en-US" dirty="0">
              <a:ea typeface="ＭＳ Ｐゴシック" pitchFamily="-108" charset="-128"/>
              <a:cs typeface="ＭＳ Ｐゴシック" pitchFamily="-108" charset="-128"/>
            </a:endParaRPr>
          </a:p>
        </p:txBody>
      </p:sp>
      <p:sp>
        <p:nvSpPr>
          <p:cNvPr id="77827" name="Content Placeholder 2"/>
          <p:cNvSpPr>
            <a:spLocks noGrp="1" noChangeArrowheads="1"/>
          </p:cNvSpPr>
          <p:nvPr>
            <p:ph type="body" idx="1"/>
          </p:nvPr>
        </p:nvSpPr>
        <p:spPr>
          <a:xfrm>
            <a:off x="457200" y="1600201"/>
            <a:ext cx="8229600" cy="914400"/>
          </a:xfrm>
        </p:spPr>
        <p:txBody>
          <a:bodyPr/>
          <a:lstStyle/>
          <a:p>
            <a:pPr eaLnBrk="1" hangingPunct="1"/>
            <a:r>
              <a:rPr lang="en-US" dirty="0">
                <a:solidFill>
                  <a:schemeClr val="tx1"/>
                </a:solidFill>
                <a:ea typeface="ＭＳ Ｐゴシック" pitchFamily="-108" charset="-128"/>
                <a:cs typeface="ＭＳ Ｐゴシック" pitchFamily="-108" charset="-128"/>
              </a:rPr>
              <a:t>To understand string formatting, it is probably better to start with an example</a:t>
            </a:r>
            <a:r>
              <a:rPr lang="en-US" dirty="0" smtClean="0">
                <a:solidFill>
                  <a:schemeClr val="tx1"/>
                </a:solidFill>
                <a:ea typeface="ＭＳ Ｐゴシック" pitchFamily="-108" charset="-128"/>
                <a:cs typeface="ＭＳ Ｐゴシック" pitchFamily="-108" charset="-128"/>
              </a:rPr>
              <a:t>.</a:t>
            </a:r>
            <a:endParaRPr lang="en-US" dirty="0">
              <a:solidFill>
                <a:schemeClr val="tx1"/>
              </a:solidFill>
              <a:ea typeface="ＭＳ Ｐゴシック" pitchFamily="-108" charset="-128"/>
              <a:cs typeface="ＭＳ Ｐゴシック" pitchFamily="-108" charset="-128"/>
            </a:endParaRPr>
          </a:p>
        </p:txBody>
      </p:sp>
      <p:pic>
        <p:nvPicPr>
          <p:cNvPr id="2" name="Picture 1" descr="Code has 3 lines, as follows. Line 1. Print left parenthesis quote sorry comma is this the left brace right brace minute. Line 2. Left brace right brace question mark double quote period format left parenthesis 5 comma quote argument quote right parenthesis right parenthesis. Line 3, two paragraphs. Prints sorry comma is this the 5 minute argument."/>
          <p:cNvPicPr>
            <a:picLocks noChangeAspect="1"/>
          </p:cNvPicPr>
          <p:nvPr/>
        </p:nvPicPr>
        <p:blipFill>
          <a:blip r:embed="rId3"/>
          <a:stretch>
            <a:fillRect/>
          </a:stretch>
        </p:blipFill>
        <p:spPr>
          <a:xfrm>
            <a:off x="831272" y="2802152"/>
            <a:ext cx="7481455" cy="2415886"/>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dirty="0"/>
              <a:t>F</a:t>
            </a:r>
            <a:r>
              <a:rPr lang="en-US" dirty="0" smtClean="0"/>
              <a:t>ormat </a:t>
            </a:r>
            <a:r>
              <a:rPr lang="en-US" dirty="0"/>
              <a:t>M</a:t>
            </a:r>
            <a:r>
              <a:rPr lang="en-US" dirty="0" smtClean="0"/>
              <a:t>ethod</a:t>
            </a:r>
            <a:endParaRPr lang="en-US" dirty="0"/>
          </a:p>
        </p:txBody>
      </p:sp>
      <p:sp>
        <p:nvSpPr>
          <p:cNvPr id="4" name="Content Placeholder 2"/>
          <p:cNvSpPr>
            <a:spLocks noGrp="1"/>
          </p:cNvSpPr>
          <p:nvPr>
            <p:ph type="body" idx="1"/>
          </p:nvPr>
        </p:nvSpPr>
        <p:spPr/>
        <p:txBody>
          <a:bodyPr/>
          <a:lstStyle/>
          <a:p>
            <a:r>
              <a:rPr lang="en-US" dirty="0" smtClean="0">
                <a:solidFill>
                  <a:schemeClr val="tx1"/>
                </a:solidFill>
                <a:latin typeface="Courier New"/>
                <a:cs typeface="Courier New"/>
              </a:rPr>
              <a:t>format</a:t>
            </a:r>
            <a:r>
              <a:rPr lang="en-US" dirty="0" smtClean="0">
                <a:solidFill>
                  <a:schemeClr val="tx1"/>
                </a:solidFill>
              </a:rPr>
              <a:t> is a method that creates a new string where certain elements of the string are re-organized i.e., formatted</a:t>
            </a:r>
          </a:p>
          <a:p>
            <a:r>
              <a:rPr lang="en-US" dirty="0" smtClean="0">
                <a:solidFill>
                  <a:schemeClr val="tx1"/>
                </a:solidFill>
              </a:rPr>
              <a:t>The elements to be re-organized are the curly bracket elements in the string.</a:t>
            </a:r>
            <a:endParaRPr lang="en-US" dirty="0">
              <a:solidFill>
                <a:schemeClr val="tx1"/>
              </a:solidFill>
            </a:endParaRPr>
          </a:p>
          <a:p>
            <a:r>
              <a:rPr lang="en-US" dirty="0" smtClean="0">
                <a:solidFill>
                  <a:schemeClr val="tx1"/>
                </a:solidFill>
              </a:rPr>
              <a:t>Formatting is complicated, this is just some of the easy stuff (see the docs)</a:t>
            </a:r>
            <a:endParaRPr lang="en-US" dirty="0">
              <a:solidFill>
                <a:schemeClr val="tx1"/>
              </a:solidFill>
            </a:endParaRPr>
          </a:p>
        </p:txBody>
      </p:sp>
    </p:spTree>
    <p:extLst>
      <p:ext uri="{BB962C8B-B14F-4D97-AF65-F5344CB8AC3E}">
        <p14:creationId xmlns:p14="http://schemas.microsoft.com/office/powerpoint/2010/main" val="397325755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rPr>
              <a:t>Map </a:t>
            </a:r>
            <a:r>
              <a:rPr lang="en-US" dirty="0" err="1" smtClean="0">
                <a:solidFill>
                  <a:schemeClr val="tx2"/>
                </a:solidFill>
              </a:rPr>
              <a:t>args</a:t>
            </a:r>
            <a:r>
              <a:rPr lang="en-US" dirty="0" smtClean="0">
                <a:solidFill>
                  <a:schemeClr val="tx2"/>
                </a:solidFill>
              </a:rPr>
              <a:t> to </a:t>
            </a:r>
            <a:r>
              <a:rPr lang="en-US" dirty="0" smtClean="0">
                <a:solidFill>
                  <a:schemeClr val="tx2"/>
                </a:solidFill>
                <a:latin typeface="Courier New"/>
                <a:cs typeface="Courier New"/>
              </a:rPr>
              <a:t>{}</a:t>
            </a:r>
            <a:endParaRPr lang="en-US" dirty="0">
              <a:solidFill>
                <a:schemeClr val="tx2"/>
              </a:solidFill>
              <a:latin typeface="Courier New"/>
              <a:cs typeface="Courier New"/>
            </a:endParaRPr>
          </a:p>
        </p:txBody>
      </p:sp>
      <p:sp>
        <p:nvSpPr>
          <p:cNvPr id="3" name="Content Placeholder 2"/>
          <p:cNvSpPr>
            <a:spLocks noGrp="1"/>
          </p:cNvSpPr>
          <p:nvPr>
            <p:ph type="body" idx="1"/>
          </p:nvPr>
        </p:nvSpPr>
        <p:spPr/>
        <p:txBody>
          <a:bodyPr/>
          <a:lstStyle/>
          <a:p>
            <a:r>
              <a:rPr lang="en-US" dirty="0" smtClean="0">
                <a:solidFill>
                  <a:schemeClr val="tx1"/>
                </a:solidFill>
              </a:rPr>
              <a:t>The string is modified so that the </a:t>
            </a:r>
            <a:r>
              <a:rPr lang="en-US" dirty="0" smtClean="0">
                <a:solidFill>
                  <a:schemeClr val="tx1"/>
                </a:solidFill>
                <a:latin typeface="Courier New"/>
                <a:cs typeface="Courier New"/>
              </a:rPr>
              <a:t>{} </a:t>
            </a:r>
            <a:r>
              <a:rPr lang="en-US" dirty="0" smtClean="0">
                <a:solidFill>
                  <a:schemeClr val="tx1"/>
                </a:solidFill>
              </a:rPr>
              <a:t>elements in the string are replaced by the format method arguments</a:t>
            </a:r>
          </a:p>
          <a:p>
            <a:r>
              <a:rPr lang="en-US" dirty="0" smtClean="0">
                <a:solidFill>
                  <a:schemeClr val="tx1"/>
                </a:solidFill>
              </a:rPr>
              <a:t>They replacement is in order: first </a:t>
            </a:r>
            <a:r>
              <a:rPr lang="en-US" dirty="0" smtClean="0">
                <a:solidFill>
                  <a:schemeClr val="tx1"/>
                </a:solidFill>
                <a:latin typeface="Courier New"/>
                <a:cs typeface="Courier New"/>
              </a:rPr>
              <a:t>{} </a:t>
            </a:r>
            <a:r>
              <a:rPr lang="en-US" dirty="0" smtClean="0">
                <a:solidFill>
                  <a:schemeClr val="tx1"/>
                </a:solidFill>
              </a:rPr>
              <a:t>is replaced by the first argument, second </a:t>
            </a:r>
            <a:r>
              <a:rPr lang="en-US" dirty="0" smtClean="0">
                <a:solidFill>
                  <a:schemeClr val="tx1"/>
                </a:solidFill>
                <a:latin typeface="Courier New"/>
                <a:cs typeface="Courier New"/>
              </a:rPr>
              <a:t>{} </a:t>
            </a:r>
            <a:r>
              <a:rPr lang="en-US" dirty="0" smtClean="0">
                <a:solidFill>
                  <a:schemeClr val="tx1"/>
                </a:solidFill>
              </a:rPr>
              <a:t>by the second argument and so forth.</a:t>
            </a:r>
            <a:endParaRPr lang="en-US" dirty="0">
              <a:solidFill>
                <a:schemeClr val="tx1"/>
              </a:solidFill>
            </a:endParaRPr>
          </a:p>
        </p:txBody>
      </p:sp>
    </p:spTree>
    <p:extLst>
      <p:ext uri="{BB962C8B-B14F-4D97-AF65-F5344CB8AC3E}">
        <p14:creationId xmlns:p14="http://schemas.microsoft.com/office/powerpoint/2010/main" val="266735423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Formatted Output for Strings</a:t>
            </a:r>
          </a:p>
        </p:txBody>
      </p:sp>
      <p:pic>
        <p:nvPicPr>
          <p:cNvPr id="4" name="Picture 2" descr="A code formats a string example. The code reads as follows. Print left parentheses quote Sorry comma is this the left brace right brace minute left brace right brace question mark quote period format left parentheses f comma quote Argument quote right parentheses right parentheses. The string in the code indicated by quotes. The first pair of braces corresponds to the number 5 later in the code, and the second pair of braces corresponds to, argument, in the code. Example of string reads as. Sorry, is this the 5 minute argument question mark?"/>
          <p:cNvPicPr>
            <a:picLocks noChangeAspect="1"/>
          </p:cNvPicPr>
          <p:nvPr/>
        </p:nvPicPr>
        <p:blipFill rotWithShape="1">
          <a:blip r:embed="rId2"/>
          <a:srcRect b="9267"/>
          <a:stretch/>
        </p:blipFill>
        <p:spPr>
          <a:xfrm>
            <a:off x="752475" y="2209800"/>
            <a:ext cx="7639050" cy="3124200"/>
          </a:xfrm>
          <a:prstGeom prst="rect">
            <a:avLst/>
          </a:prstGeom>
          <a:noFill/>
          <a:ln>
            <a:noFill/>
          </a:ln>
        </p:spPr>
      </p:pic>
      <p:sp>
        <p:nvSpPr>
          <p:cNvPr id="3" name="Text Placeholder 3"/>
          <p:cNvSpPr>
            <a:spLocks noGrp="1"/>
          </p:cNvSpPr>
          <p:nvPr>
            <p:ph type="body" sz="quarter" idx="10"/>
          </p:nvPr>
        </p:nvSpPr>
        <p:spPr/>
        <p:txBody>
          <a:bodyPr/>
          <a:lstStyle/>
          <a:p>
            <a:r>
              <a:rPr lang="en-US" b="1" dirty="0"/>
              <a:t>Figure 4.10 </a:t>
            </a:r>
            <a:r>
              <a:rPr lang="en-US" dirty="0"/>
              <a:t>String formatting example</a:t>
            </a:r>
            <a:r>
              <a:rPr lang="en-US" dirty="0" smtClean="0"/>
              <a:t>.</a:t>
            </a:r>
            <a:endParaRPr lang="en-US" dirty="0"/>
          </a:p>
        </p:txBody>
      </p:sp>
    </p:spTree>
    <p:extLst>
      <p:ext uri="{BB962C8B-B14F-4D97-AF65-F5344CB8AC3E}">
        <p14:creationId xmlns:p14="http://schemas.microsoft.com/office/powerpoint/2010/main" val="5806225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noChangeArrowheads="1"/>
          </p:cNvSpPr>
          <p:nvPr>
            <p:ph type="title"/>
          </p:nvPr>
        </p:nvSpPr>
        <p:spPr/>
        <p:txBody>
          <a:bodyPr/>
          <a:lstStyle/>
          <a:p>
            <a:pPr eaLnBrk="1" hangingPunct="1"/>
            <a:r>
              <a:rPr lang="en-US" dirty="0">
                <a:ea typeface="ＭＳ Ｐゴシック" pitchFamily="-108" charset="-128"/>
                <a:cs typeface="ＭＳ Ｐゴシック" pitchFamily="-108" charset="-128"/>
              </a:rPr>
              <a:t>Format </a:t>
            </a:r>
            <a:r>
              <a:rPr lang="en-US" dirty="0" smtClean="0">
                <a:ea typeface="ＭＳ Ｐゴシック" pitchFamily="-108" charset="-128"/>
                <a:cs typeface="ＭＳ Ｐゴシック" pitchFamily="-108" charset="-128"/>
              </a:rPr>
              <a:t>String</a:t>
            </a:r>
            <a:endParaRPr lang="en-US" dirty="0">
              <a:ea typeface="ＭＳ Ｐゴシック" pitchFamily="-108" charset="-128"/>
              <a:cs typeface="ＭＳ Ｐゴシック" pitchFamily="-108" charset="-128"/>
            </a:endParaRPr>
          </a:p>
        </p:txBody>
      </p:sp>
      <p:sp>
        <p:nvSpPr>
          <p:cNvPr id="81923" name="Text Placeholder 1"/>
          <p:cNvSpPr>
            <a:spLocks noGrp="1" noChangeArrowheads="1"/>
          </p:cNvSpPr>
          <p:nvPr>
            <p:ph type="body" idx="1"/>
          </p:nvPr>
        </p:nvSpPr>
        <p:spPr>
          <a:xfrm>
            <a:off x="457200" y="1600200"/>
            <a:ext cx="8229600" cy="1066800"/>
          </a:xfrm>
        </p:spPr>
        <p:txBody>
          <a:bodyPr/>
          <a:lstStyle/>
          <a:p>
            <a:pPr eaLnBrk="1" hangingPunct="1">
              <a:lnSpc>
                <a:spcPct val="90000"/>
              </a:lnSpc>
            </a:pPr>
            <a:r>
              <a:rPr lang="en-US" dirty="0" smtClean="0">
                <a:ea typeface="ＭＳ Ｐゴシック" pitchFamily="-108" charset="-128"/>
                <a:cs typeface="ＭＳ Ｐゴシック" pitchFamily="-108" charset="-128"/>
              </a:rPr>
              <a:t>the content of the curly bracket elements are the format string, descriptors of how to organize that particular substitution.</a:t>
            </a:r>
          </a:p>
        </p:txBody>
      </p:sp>
      <p:sp>
        <p:nvSpPr>
          <p:cNvPr id="2" name="Text Placeholder 2"/>
          <p:cNvSpPr>
            <a:spLocks noGrp="1"/>
          </p:cNvSpPr>
          <p:nvPr>
            <p:ph type="body" idx="13"/>
          </p:nvPr>
        </p:nvSpPr>
        <p:spPr>
          <a:xfrm>
            <a:off x="533400" y="2592977"/>
            <a:ext cx="8229600" cy="836023"/>
          </a:xfrm>
        </p:spPr>
        <p:txBody>
          <a:bodyPr/>
          <a:lstStyle/>
          <a:p>
            <a:pPr lvl="1"/>
            <a:r>
              <a:rPr lang="en-US" dirty="0">
                <a:ea typeface="ＭＳ Ｐゴシック" pitchFamily="-108" charset="-128"/>
                <a:cs typeface="ＭＳ Ｐゴシック" pitchFamily="-108" charset="-128"/>
              </a:rPr>
              <a:t>types are the kind of thing to substitute, numbers indicate total spaces</a:t>
            </a:r>
            <a:r>
              <a:rPr lang="en-US" dirty="0" smtClean="0">
                <a:ea typeface="ＭＳ Ｐゴシック" pitchFamily="-108" charset="-128"/>
                <a:cs typeface="ＭＳ Ｐゴシック" pitchFamily="-108" charset="-128"/>
              </a:rPr>
              <a:t>.</a:t>
            </a:r>
            <a:endParaRPr lang="en-US" dirty="0">
              <a:ea typeface="ＭＳ Ｐゴシック" pitchFamily="-108" charset="-128"/>
              <a:cs typeface="ＭＳ Ｐゴシック" pitchFamily="-108" charset="-128"/>
            </a:endParaRPr>
          </a:p>
        </p:txBody>
      </p:sp>
      <p:sp>
        <p:nvSpPr>
          <p:cNvPr id="5" name="Text Placeholder 3"/>
          <p:cNvSpPr>
            <a:spLocks noGrp="1"/>
          </p:cNvSpPr>
          <p:nvPr>
            <p:ph type="body" idx="14"/>
          </p:nvPr>
        </p:nvSpPr>
        <p:spPr>
          <a:xfrm>
            <a:off x="533400" y="3533333"/>
            <a:ext cx="4648200" cy="429067"/>
          </a:xfrm>
        </p:spPr>
        <p:txBody>
          <a:bodyPr/>
          <a:lstStyle/>
          <a:p>
            <a:pPr marL="0" indent="0">
              <a:buNone/>
            </a:pPr>
            <a:r>
              <a:rPr lang="en-US" sz="2000" dirty="0" smtClean="0"/>
              <a:t>Table 4.3 Most Commonly Used Types.</a:t>
            </a:r>
            <a:endParaRPr lang="en-US" sz="2000" dirty="0"/>
          </a:p>
        </p:txBody>
      </p:sp>
      <p:graphicFrame>
        <p:nvGraphicFramePr>
          <p:cNvPr id="8" name="Table 3"/>
          <p:cNvGraphicFramePr>
            <a:graphicFrameLocks noGrp="1"/>
          </p:cNvGraphicFramePr>
          <p:nvPr>
            <p:extLst>
              <p:ext uri="{D42A27DB-BD31-4B8C-83A1-F6EECF244321}">
                <p14:modId xmlns:p14="http://schemas.microsoft.com/office/powerpoint/2010/main" val="3015182164"/>
              </p:ext>
            </p:extLst>
          </p:nvPr>
        </p:nvGraphicFramePr>
        <p:xfrm>
          <a:off x="1143000" y="4114800"/>
          <a:ext cx="2971801" cy="185420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2450385803"/>
                    </a:ext>
                  </a:extLst>
                </a:gridCol>
                <a:gridCol w="2514601">
                  <a:extLst>
                    <a:ext uri="{9D8B030D-6E8A-4147-A177-3AD203B41FA5}">
                      <a16:colId xmlns:a16="http://schemas.microsoft.com/office/drawing/2014/main" val="2449162514"/>
                    </a:ext>
                  </a:extLst>
                </a:gridCol>
              </a:tblGrid>
              <a:tr h="370840">
                <a:tc>
                  <a:txBody>
                    <a:bodyPr/>
                    <a:lstStyle/>
                    <a:p>
                      <a:r>
                        <a:rPr lang="en-US" sz="1600" b="0" i="0" u="none" strike="noStrike" cap="none" baseline="0" dirty="0" smtClean="0">
                          <a:solidFill>
                            <a:schemeClr val="tx1"/>
                          </a:solidFill>
                          <a:latin typeface="+mn-lt"/>
                          <a:ea typeface="+mn-ea"/>
                          <a:cs typeface="+mn-cs"/>
                          <a:sym typeface="Arial"/>
                        </a:rPr>
                        <a:t>s </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rPr>
                        <a:t>String</a:t>
                      </a:r>
                      <a:endParaRPr lang="en-US" sz="1600" dirty="0"/>
                    </a:p>
                  </a:txBody>
                  <a:tcPr/>
                </a:tc>
                <a:extLst>
                  <a:ext uri="{0D108BD9-81ED-4DB2-BD59-A6C34878D82A}">
                    <a16:rowId xmlns:a16="http://schemas.microsoft.com/office/drawing/2014/main" val="2591196180"/>
                  </a:ext>
                </a:extLst>
              </a:tr>
              <a:tr h="370840">
                <a:tc>
                  <a:txBody>
                    <a:bodyPr/>
                    <a:lstStyle/>
                    <a:p>
                      <a:r>
                        <a:rPr lang="en-US" sz="1600" b="0" i="0" u="none" strike="noStrike" cap="none" baseline="0" dirty="0" smtClean="0">
                          <a:solidFill>
                            <a:schemeClr val="tx1"/>
                          </a:solidFill>
                          <a:latin typeface="+mn-lt"/>
                          <a:ea typeface="+mn-ea"/>
                          <a:cs typeface="+mn-cs"/>
                          <a:sym typeface="Arial"/>
                        </a:rPr>
                        <a:t>d</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cap="none" baseline="0" dirty="0" smtClean="0">
                          <a:solidFill>
                            <a:schemeClr val="tx1"/>
                          </a:solidFill>
                          <a:latin typeface="+mn-lt"/>
                          <a:ea typeface="+mn-ea"/>
                          <a:cs typeface="+mn-cs"/>
                          <a:sym typeface="Arial"/>
                        </a:rPr>
                        <a:t>decimal integer</a:t>
                      </a:r>
                      <a:endParaRPr lang="en-US" sz="1600" dirty="0" smtClean="0"/>
                    </a:p>
                  </a:txBody>
                  <a:tcPr/>
                </a:tc>
                <a:extLst>
                  <a:ext uri="{0D108BD9-81ED-4DB2-BD59-A6C34878D82A}">
                    <a16:rowId xmlns:a16="http://schemas.microsoft.com/office/drawing/2014/main" val="3321267277"/>
                  </a:ext>
                </a:extLst>
              </a:tr>
              <a:tr h="370840">
                <a:tc>
                  <a:txBody>
                    <a:bodyPr/>
                    <a:lstStyle/>
                    <a:p>
                      <a:r>
                        <a:rPr lang="en-US" sz="1600" dirty="0" smtClean="0"/>
                        <a:t>f</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rPr>
                        <a:t>floating-point decimal</a:t>
                      </a:r>
                      <a:endParaRPr lang="en-US" sz="1600" dirty="0"/>
                    </a:p>
                  </a:txBody>
                  <a:tcPr/>
                </a:tc>
                <a:extLst>
                  <a:ext uri="{0D108BD9-81ED-4DB2-BD59-A6C34878D82A}">
                    <a16:rowId xmlns:a16="http://schemas.microsoft.com/office/drawing/2014/main" val="3173737615"/>
                  </a:ext>
                </a:extLst>
              </a:tr>
              <a:tr h="370840">
                <a:tc>
                  <a:txBody>
                    <a:bodyPr/>
                    <a:lstStyle/>
                    <a:p>
                      <a:r>
                        <a:rPr lang="en-US" sz="1600" dirty="0" smtClean="0"/>
                        <a:t>e</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rPr>
                        <a:t>floating-point exponential</a:t>
                      </a:r>
                      <a:endParaRPr lang="en-US" sz="1600" dirty="0"/>
                    </a:p>
                  </a:txBody>
                  <a:tcPr/>
                </a:tc>
                <a:extLst>
                  <a:ext uri="{0D108BD9-81ED-4DB2-BD59-A6C34878D82A}">
                    <a16:rowId xmlns:a16="http://schemas.microsoft.com/office/drawing/2014/main" val="2896046025"/>
                  </a:ext>
                </a:extLst>
              </a:tr>
              <a:tr h="370840">
                <a:tc>
                  <a:txBody>
                    <a:bodyPr/>
                    <a:lstStyle/>
                    <a:p>
                      <a:r>
                        <a:rPr lang="en-US" sz="1600" dirty="0" smtClean="0"/>
                        <a:t>%</a:t>
                      </a:r>
                      <a:endParaRPr lang="en-US" sz="1600" dirty="0"/>
                    </a:p>
                  </a:txBody>
                  <a:tcPr/>
                </a:tc>
                <a:tc>
                  <a:txBody>
                    <a:bodyPr/>
                    <a:lstStyle/>
                    <a:p>
                      <a:r>
                        <a:rPr lang="en-US" sz="1600" b="0" i="0" u="none" strike="noStrike" cap="none" baseline="0" dirty="0" smtClean="0">
                          <a:solidFill>
                            <a:schemeClr val="tx1"/>
                          </a:solidFill>
                          <a:latin typeface="+mn-lt"/>
                          <a:ea typeface="+mn-ea"/>
                          <a:cs typeface="+mn-cs"/>
                          <a:sym typeface="Arial"/>
                        </a:rPr>
                        <a:t>floating-point as percent</a:t>
                      </a:r>
                      <a:endParaRPr lang="en-US" sz="1600" dirty="0"/>
                    </a:p>
                  </a:txBody>
                  <a:tcPr/>
                </a:tc>
                <a:extLst>
                  <a:ext uri="{0D108BD9-81ED-4DB2-BD59-A6C34878D82A}">
                    <a16:rowId xmlns:a16="http://schemas.microsoft.com/office/drawing/2014/main" val="3295352709"/>
                  </a:ext>
                </a:extLst>
              </a:tr>
            </a:tbl>
          </a:graphicData>
        </a:graphic>
      </p:graphicFrame>
      <p:sp>
        <p:nvSpPr>
          <p:cNvPr id="6" name="Text Placeholder 4"/>
          <p:cNvSpPr>
            <a:spLocks noGrp="1"/>
          </p:cNvSpPr>
          <p:nvPr>
            <p:ph type="body" idx="15"/>
          </p:nvPr>
        </p:nvSpPr>
        <p:spPr>
          <a:xfrm>
            <a:off x="5181600" y="3542649"/>
            <a:ext cx="3429000" cy="411308"/>
          </a:xfrm>
        </p:spPr>
        <p:txBody>
          <a:bodyPr/>
          <a:lstStyle/>
          <a:p>
            <a:pPr marL="0" indent="0">
              <a:buNone/>
            </a:pPr>
            <a:r>
              <a:rPr lang="en-US" sz="2000" dirty="0" smtClean="0"/>
              <a:t>Table 4.4 Width Alignments.</a:t>
            </a:r>
            <a:endParaRPr lang="en-US" sz="2000" dirty="0"/>
          </a:p>
        </p:txBody>
      </p:sp>
      <p:graphicFrame>
        <p:nvGraphicFramePr>
          <p:cNvPr id="9" name="Table 4"/>
          <p:cNvGraphicFramePr>
            <a:graphicFrameLocks noGrp="1"/>
          </p:cNvGraphicFramePr>
          <p:nvPr>
            <p:extLst>
              <p:ext uri="{D42A27DB-BD31-4B8C-83A1-F6EECF244321}">
                <p14:modId xmlns:p14="http://schemas.microsoft.com/office/powerpoint/2010/main" val="2465250804"/>
              </p:ext>
            </p:extLst>
          </p:nvPr>
        </p:nvGraphicFramePr>
        <p:xfrm>
          <a:off x="5791200" y="4114800"/>
          <a:ext cx="1602740" cy="1112520"/>
        </p:xfrm>
        <a:graphic>
          <a:graphicData uri="http://schemas.openxmlformats.org/drawingml/2006/table">
            <a:tbl>
              <a:tblPr firstRow="1" bandRow="1">
                <a:tableStyleId>{5940675A-B579-460E-94D1-54222C63F5DA}</a:tableStyleId>
              </a:tblPr>
              <a:tblGrid>
                <a:gridCol w="600194">
                  <a:extLst>
                    <a:ext uri="{9D8B030D-6E8A-4147-A177-3AD203B41FA5}">
                      <a16:colId xmlns:a16="http://schemas.microsoft.com/office/drawing/2014/main" val="3732002660"/>
                    </a:ext>
                  </a:extLst>
                </a:gridCol>
                <a:gridCol w="1002546">
                  <a:extLst>
                    <a:ext uri="{9D8B030D-6E8A-4147-A177-3AD203B41FA5}">
                      <a16:colId xmlns:a16="http://schemas.microsoft.com/office/drawing/2014/main" val="3055781249"/>
                    </a:ext>
                  </a:extLst>
                </a:gridCol>
              </a:tblGrid>
              <a:tr h="370840">
                <a:tc>
                  <a:txBody>
                    <a:bodyPr/>
                    <a:lstStyle/>
                    <a:p>
                      <a:r>
                        <a:rPr lang="en-US" dirty="0" smtClean="0"/>
                        <a:t>&lt;</a:t>
                      </a:r>
                      <a:endParaRPr lang="en-US" dirty="0"/>
                    </a:p>
                  </a:txBody>
                  <a:tcPr/>
                </a:tc>
                <a:tc>
                  <a:txBody>
                    <a:bodyPr/>
                    <a:lstStyle/>
                    <a:p>
                      <a:r>
                        <a:rPr lang="en-US" dirty="0" smtClean="0"/>
                        <a:t>left</a:t>
                      </a:r>
                      <a:endParaRPr lang="en-US" dirty="0"/>
                    </a:p>
                  </a:txBody>
                  <a:tcPr/>
                </a:tc>
                <a:extLst>
                  <a:ext uri="{0D108BD9-81ED-4DB2-BD59-A6C34878D82A}">
                    <a16:rowId xmlns:a16="http://schemas.microsoft.com/office/drawing/2014/main" val="1915955662"/>
                  </a:ext>
                </a:extLst>
              </a:tr>
              <a:tr h="370840">
                <a:tc>
                  <a:txBody>
                    <a:bodyPr/>
                    <a:lstStyle/>
                    <a:p>
                      <a:r>
                        <a:rPr lang="en-US" dirty="0" smtClean="0"/>
                        <a:t>&gt;</a:t>
                      </a:r>
                      <a:endParaRPr lang="en-US" dirty="0"/>
                    </a:p>
                  </a:txBody>
                  <a:tcPr/>
                </a:tc>
                <a:tc>
                  <a:txBody>
                    <a:bodyPr/>
                    <a:lstStyle/>
                    <a:p>
                      <a:r>
                        <a:rPr lang="en-US" dirty="0" smtClean="0"/>
                        <a:t>right</a:t>
                      </a:r>
                      <a:endParaRPr lang="en-US" dirty="0"/>
                    </a:p>
                  </a:txBody>
                  <a:tcPr/>
                </a:tc>
                <a:extLst>
                  <a:ext uri="{0D108BD9-81ED-4DB2-BD59-A6C34878D82A}">
                    <a16:rowId xmlns:a16="http://schemas.microsoft.com/office/drawing/2014/main" val="2099266499"/>
                  </a:ext>
                </a:extLst>
              </a:tr>
              <a:tr h="370840">
                <a:tc>
                  <a:txBody>
                    <a:bodyPr/>
                    <a:lstStyle/>
                    <a:p>
                      <a:r>
                        <a:rPr lang="en-US" dirty="0" smtClean="0"/>
                        <a:t>˄</a:t>
                      </a:r>
                      <a:endParaRPr lang="en-US" dirty="0"/>
                    </a:p>
                  </a:txBody>
                  <a:tcPr/>
                </a:tc>
                <a:tc>
                  <a:txBody>
                    <a:bodyPr/>
                    <a:lstStyle/>
                    <a:p>
                      <a:r>
                        <a:rPr lang="en-US" dirty="0" smtClean="0"/>
                        <a:t>center</a:t>
                      </a:r>
                      <a:endParaRPr lang="en-US" dirty="0"/>
                    </a:p>
                  </a:txBody>
                  <a:tcPr/>
                </a:tc>
                <a:extLst>
                  <a:ext uri="{0D108BD9-81ED-4DB2-BD59-A6C34878D82A}">
                    <a16:rowId xmlns:a16="http://schemas.microsoft.com/office/drawing/2014/main" val="2460188538"/>
                  </a:ext>
                </a:extLst>
              </a:tr>
            </a:tbl>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Each Format </a:t>
            </a:r>
            <a:r>
              <a:rPr lang="en-US" dirty="0"/>
              <a:t>S</a:t>
            </a:r>
            <a:r>
              <a:rPr lang="en-US" dirty="0" smtClean="0"/>
              <a:t>tring</a:t>
            </a:r>
            <a:endParaRPr lang="en-US" dirty="0"/>
          </a:p>
        </p:txBody>
      </p:sp>
      <p:sp>
        <p:nvSpPr>
          <p:cNvPr id="3" name="Content Placeholder 2"/>
          <p:cNvSpPr>
            <a:spLocks noGrp="1"/>
          </p:cNvSpPr>
          <p:nvPr>
            <p:ph type="body" idx="1"/>
          </p:nvPr>
        </p:nvSpPr>
        <p:spPr/>
        <p:txBody>
          <a:bodyPr/>
          <a:lstStyle/>
          <a:p>
            <a:r>
              <a:rPr lang="en-US" dirty="0" smtClean="0"/>
              <a:t>Each bracket looks like</a:t>
            </a:r>
          </a:p>
          <a:p>
            <a:pPr marL="0" indent="0">
              <a:buNone/>
            </a:pPr>
            <a:r>
              <a:rPr lang="en-US" dirty="0"/>
              <a:t>	</a:t>
            </a:r>
            <a:r>
              <a:rPr lang="en-US" sz="2400" dirty="0" smtClean="0">
                <a:latin typeface="Courier New"/>
                <a:cs typeface="Courier New"/>
              </a:rPr>
              <a:t>{:align width .precision descriptor}</a:t>
            </a:r>
          </a:p>
          <a:p>
            <a:pPr lvl="1"/>
            <a:r>
              <a:rPr lang="en-US" dirty="0" smtClean="0">
                <a:latin typeface="Courier New"/>
                <a:cs typeface="Courier New"/>
              </a:rPr>
              <a:t>align</a:t>
            </a:r>
            <a:r>
              <a:rPr lang="en-US" dirty="0" smtClean="0"/>
              <a:t> is optional (default left)</a:t>
            </a:r>
          </a:p>
          <a:p>
            <a:pPr lvl="1"/>
            <a:r>
              <a:rPr lang="en-US" dirty="0" smtClean="0">
                <a:latin typeface="Courier New"/>
                <a:cs typeface="Courier New"/>
              </a:rPr>
              <a:t>width</a:t>
            </a:r>
            <a:r>
              <a:rPr lang="en-US" dirty="0" smtClean="0"/>
              <a:t> is how many spaces (default just enough)</a:t>
            </a:r>
          </a:p>
          <a:p>
            <a:pPr lvl="1"/>
            <a:r>
              <a:rPr lang="en-US" dirty="0" smtClean="0">
                <a:latin typeface="Courier New"/>
                <a:cs typeface="Courier New"/>
              </a:rPr>
              <a:t>.precision </a:t>
            </a:r>
            <a:r>
              <a:rPr lang="en-US" dirty="0" smtClean="0"/>
              <a:t>is for floating point rounding (default no rounding)</a:t>
            </a:r>
          </a:p>
          <a:p>
            <a:pPr lvl="1"/>
            <a:r>
              <a:rPr lang="en-US" dirty="0" smtClean="0">
                <a:latin typeface="Courier New"/>
                <a:cs typeface="Courier New"/>
              </a:rPr>
              <a:t>type</a:t>
            </a:r>
            <a:r>
              <a:rPr lang="en-US" dirty="0" smtClean="0"/>
              <a:t> is the expected type (error if the </a:t>
            </a:r>
            <a:r>
              <a:rPr lang="en-US" dirty="0" err="1" smtClean="0"/>
              <a:t>arg</a:t>
            </a:r>
            <a:r>
              <a:rPr lang="en-US" dirty="0" smtClean="0"/>
              <a:t> is the wrong type)</a:t>
            </a:r>
            <a:endParaRPr lang="en-US" dirty="0"/>
          </a:p>
        </p:txBody>
      </p:sp>
    </p:spTree>
    <p:extLst>
      <p:ext uri="{BB962C8B-B14F-4D97-AF65-F5344CB8AC3E}">
        <p14:creationId xmlns:p14="http://schemas.microsoft.com/office/powerpoint/2010/main" val="395318829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Width and Alignment Descriptors</a:t>
            </a:r>
          </a:p>
        </p:txBody>
      </p:sp>
      <p:pic>
        <p:nvPicPr>
          <p:cNvPr id="4" name="Picture 2" descr="A code has a string formatted with descriptors and alignment. The code reads as follows. Print left parentheses quote left brace colon greater than 10 s right brace is left brace colon less than 10 d right brace years old quote period format left parentheses quote Bill double quote comma 25 right parentheses right parentheses. The string occurs 10 spaces wide including the object, right justified by entry left parentheses greater than right parentheses. The decimal 10 spaces wide includes the object, left justified by entry left parentheses less than right parentheses. The result reads. Line 1. Output colon. Line 2, indented once. Bill is 25 space years old period. Where bill occurs indented 10 spaces and the space between 25 and years old has 10 spaces. "/>
          <p:cNvPicPr>
            <a:picLocks noChangeAspect="1"/>
          </p:cNvPicPr>
          <p:nvPr/>
        </p:nvPicPr>
        <p:blipFill rotWithShape="1">
          <a:blip r:embed="rId2"/>
          <a:srcRect b="9469"/>
          <a:stretch/>
        </p:blipFill>
        <p:spPr>
          <a:xfrm>
            <a:off x="870743" y="1905000"/>
            <a:ext cx="7402513" cy="3733800"/>
          </a:xfrm>
          <a:prstGeom prst="rect">
            <a:avLst/>
          </a:prstGeom>
          <a:noFill/>
          <a:ln>
            <a:noFill/>
          </a:ln>
        </p:spPr>
      </p:pic>
      <p:sp>
        <p:nvSpPr>
          <p:cNvPr id="3" name="Text Placeholder 3"/>
          <p:cNvSpPr>
            <a:spLocks noGrp="1"/>
          </p:cNvSpPr>
          <p:nvPr>
            <p:ph type="body" sz="quarter" idx="10"/>
          </p:nvPr>
        </p:nvSpPr>
        <p:spPr/>
        <p:txBody>
          <a:bodyPr/>
          <a:lstStyle/>
          <a:p>
            <a:r>
              <a:rPr lang="en-US" b="1" dirty="0"/>
              <a:t>Figure 4.10 </a:t>
            </a:r>
            <a:r>
              <a:rPr lang="en-US" dirty="0"/>
              <a:t>String formatting with width descriptors and alignment</a:t>
            </a:r>
            <a:r>
              <a:rPr lang="en-US" dirty="0" smtClean="0"/>
              <a:t>.</a:t>
            </a:r>
            <a:endParaRPr lang="en-US" dirty="0"/>
          </a:p>
        </p:txBody>
      </p:sp>
    </p:spTree>
    <p:extLst>
      <p:ext uri="{BB962C8B-B14F-4D97-AF65-F5344CB8AC3E}">
        <p14:creationId xmlns:p14="http://schemas.microsoft.com/office/powerpoint/2010/main" val="23996889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dirty="0" smtClean="0"/>
              <a:t>Nice Table</a:t>
            </a:r>
            <a:endParaRPr lang="en-US" dirty="0"/>
          </a:p>
        </p:txBody>
      </p:sp>
      <p:pic>
        <p:nvPicPr>
          <p:cNvPr id="5" name="Picture 1" descr="Code has 7 lines, as follows. Line 1. Greater than, greater than, greater than for I in range left parenthesis 5 right parenthesis colon. Line 2, indented once. Print left parenthesis double quote left brace colon 10 d right brace hyphen hyphen greater than left brace colon 4 d right brace double quote period format left parenthesis I comma I asterisk asterisk 2 right parenthesis right parenthesis. Line 3, two paragraphs, and indented once. 0 hyphen hyphen greater than 0. Line 4, indented once. 1 hyphen hyphen greater than 1. Line 5, indented once. 2 hyphen hyphen greater than 4. Line 6, indented once. 3 hyphen hyphen greater than 9. Line 7, indented once. 4 hyphen hyphen greater than 16."/>
          <p:cNvPicPr>
            <a:picLocks noGrp="1" noChangeAspect="1"/>
          </p:cNvPicPr>
          <p:nvPr>
            <p:ph idx="4294967295"/>
          </p:nvPr>
        </p:nvPicPr>
        <p:blipFill>
          <a:blip r:embed="rId2"/>
          <a:stretch>
            <a:fillRect/>
          </a:stretch>
        </p:blipFill>
        <p:spPr>
          <a:xfrm>
            <a:off x="1075531" y="2362200"/>
            <a:ext cx="6992937" cy="2590800"/>
          </a:xfrm>
        </p:spPr>
      </p:pic>
    </p:spTree>
    <p:extLst>
      <p:ext uri="{BB962C8B-B14F-4D97-AF65-F5344CB8AC3E}">
        <p14:creationId xmlns:p14="http://schemas.microsoft.com/office/powerpoint/2010/main" val="380181338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noChangeArrowheads="1"/>
          </p:cNvSpPr>
          <p:nvPr>
            <p:ph type="title"/>
          </p:nvPr>
        </p:nvSpPr>
        <p:spPr/>
        <p:txBody>
          <a:bodyPr/>
          <a:lstStyle/>
          <a:p>
            <a:pPr eaLnBrk="1" hangingPunct="1"/>
            <a:r>
              <a:rPr lang="en-US" dirty="0" smtClean="0">
                <a:ea typeface="ＭＳ Ｐゴシック" pitchFamily="-108" charset="-128"/>
                <a:cs typeface="ＭＳ Ｐゴシック" pitchFamily="-108" charset="-128"/>
              </a:rPr>
              <a:t>Floating Point Precision</a:t>
            </a:r>
            <a:endParaRPr lang="en-US" dirty="0">
              <a:ea typeface="ＭＳ Ｐゴシック" pitchFamily="-108" charset="-128"/>
              <a:cs typeface="ＭＳ Ｐゴシック" pitchFamily="-108" charset="-128"/>
            </a:endParaRPr>
          </a:p>
        </p:txBody>
      </p:sp>
      <p:sp>
        <p:nvSpPr>
          <p:cNvPr id="90115" name="Content Placeholder 2"/>
          <p:cNvSpPr>
            <a:spLocks noGrp="1" noChangeArrowheads="1"/>
          </p:cNvSpPr>
          <p:nvPr>
            <p:ph type="body" idx="1"/>
          </p:nvPr>
        </p:nvSpPr>
        <p:spPr>
          <a:xfrm>
            <a:off x="457200" y="1600201"/>
            <a:ext cx="8229600" cy="838200"/>
          </a:xfrm>
        </p:spPr>
        <p:txBody>
          <a:bodyPr/>
          <a:lstStyle/>
          <a:p>
            <a:pPr marL="0" indent="0" eaLnBrk="1" hangingPunct="1">
              <a:buNone/>
            </a:pPr>
            <a:r>
              <a:rPr lang="en-US" dirty="0" smtClean="0">
                <a:latin typeface="+mj-lt"/>
                <a:ea typeface="Courier New" pitchFamily="-108" charset="0"/>
                <a:cs typeface="Courier New" pitchFamily="-108" charset="0"/>
              </a:rPr>
              <a:t>Can round floating point to specific number of decimal places</a:t>
            </a:r>
            <a:endParaRPr lang="en-US" dirty="0">
              <a:latin typeface="+mj-lt"/>
              <a:ea typeface="Courier New" pitchFamily="-108" charset="0"/>
              <a:cs typeface="Courier New" pitchFamily="-108" charset="0"/>
            </a:endParaRPr>
          </a:p>
        </p:txBody>
      </p:sp>
      <p:pic>
        <p:nvPicPr>
          <p:cNvPr id="2" name="Picture 1" descr="Code has 9 lines, as follows. Line 1. Greater than, greater than, greater than import math. Line 2. Greater than, greater than, greater than print left parenthesis math period p I right parenthesis hash unformatted printing. Line 3. 3 period 1 4 1 5 9 2 6 5 3 5 8 9 7 9 3. Line 4. Greater than, greater than, greater than print left parenthesis double quote P I is left brace colon period 4 f right brace double quote format left parenthesis math period p I right parenthesis right parenthesis hash floating point precision 4. Line 5. P I is 3 period 1 4 1 6. Line 6. Greater than, greater than, greater than print left parenthesis double quote p I is left brace colon 8 period 4 f right brace double quote period format left parenthesis math period p I right parenthesis right parenthesis hash specify both precision and width. Line 7. P I is 3 period 1 4 1 6. Line 8. Greater than, greater than, greater than print left parenthesis double quote P I is left brace colon 8 period 2 f right brace double quote period format left parenthesis math period p I right parenthesis right parenthesis. Line 9. P I is 3 period 1 4."/>
          <p:cNvPicPr>
            <a:picLocks noChangeAspect="1"/>
          </p:cNvPicPr>
          <p:nvPr/>
        </p:nvPicPr>
        <p:blipFill>
          <a:blip r:embed="rId3"/>
          <a:stretch>
            <a:fillRect/>
          </a:stretch>
        </p:blipFill>
        <p:spPr>
          <a:xfrm>
            <a:off x="609600" y="2590800"/>
            <a:ext cx="7924800" cy="2189087"/>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Subset of  U</a:t>
            </a:r>
            <a:r>
              <a:rPr lang="en-US" sz="100" dirty="0" smtClean="0"/>
              <a:t> </a:t>
            </a:r>
            <a:r>
              <a:rPr lang="en-US" dirty="0" smtClean="0"/>
              <a:t>T</a:t>
            </a:r>
            <a:r>
              <a:rPr lang="en-US" sz="100" dirty="0" smtClean="0"/>
              <a:t> </a:t>
            </a:r>
            <a:r>
              <a:rPr lang="en-US" dirty="0" smtClean="0"/>
              <a:t>F-8 </a:t>
            </a:r>
            <a:r>
              <a:rPr lang="en-US" sz="2000" b="0" dirty="0" smtClean="0"/>
              <a:t>(1 of 2)</a:t>
            </a:r>
            <a:endParaRPr lang="en-US" sz="2000" b="0" dirty="0"/>
          </a:p>
        </p:txBody>
      </p:sp>
      <p:sp>
        <p:nvSpPr>
          <p:cNvPr id="3" name="Content Placeholder 2"/>
          <p:cNvSpPr>
            <a:spLocks noGrp="1"/>
          </p:cNvSpPr>
          <p:nvPr>
            <p:ph type="body" idx="1"/>
          </p:nvPr>
        </p:nvSpPr>
        <p:spPr>
          <a:xfrm>
            <a:off x="457200" y="1600201"/>
            <a:ext cx="8229600" cy="533400"/>
          </a:xfrm>
        </p:spPr>
        <p:txBody>
          <a:bodyPr/>
          <a:lstStyle/>
          <a:p>
            <a:pPr marL="0" indent="0">
              <a:buNone/>
            </a:pPr>
            <a:r>
              <a:rPr lang="en-US" dirty="0" smtClean="0"/>
              <a:t>See Appendix F for the full set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447593923"/>
              </p:ext>
            </p:extLst>
          </p:nvPr>
        </p:nvGraphicFramePr>
        <p:xfrm>
          <a:off x="1524000" y="2286000"/>
          <a:ext cx="6096000" cy="3708400"/>
        </p:xfrm>
        <a:graphic>
          <a:graphicData uri="http://schemas.openxmlformats.org/drawingml/2006/table">
            <a:tbl>
              <a:tblPr firstRow="1" bandRow="1">
                <a:tableStyleId>{5940675A-B579-460E-94D1-54222C63F5DA}</a:tableStyleId>
              </a:tblPr>
              <a:tblGrid>
                <a:gridCol w="1016000">
                  <a:extLst>
                    <a:ext uri="{9D8B030D-6E8A-4147-A177-3AD203B41FA5}">
                      <a16:colId xmlns:a16="http://schemas.microsoft.com/office/drawing/2014/main" val="1059720952"/>
                    </a:ext>
                  </a:extLst>
                </a:gridCol>
                <a:gridCol w="1016000">
                  <a:extLst>
                    <a:ext uri="{9D8B030D-6E8A-4147-A177-3AD203B41FA5}">
                      <a16:colId xmlns:a16="http://schemas.microsoft.com/office/drawing/2014/main" val="275130308"/>
                    </a:ext>
                  </a:extLst>
                </a:gridCol>
                <a:gridCol w="1016000">
                  <a:extLst>
                    <a:ext uri="{9D8B030D-6E8A-4147-A177-3AD203B41FA5}">
                      <a16:colId xmlns:a16="http://schemas.microsoft.com/office/drawing/2014/main" val="2155213985"/>
                    </a:ext>
                  </a:extLst>
                </a:gridCol>
                <a:gridCol w="1016000">
                  <a:extLst>
                    <a:ext uri="{9D8B030D-6E8A-4147-A177-3AD203B41FA5}">
                      <a16:colId xmlns:a16="http://schemas.microsoft.com/office/drawing/2014/main" val="2806501159"/>
                    </a:ext>
                  </a:extLst>
                </a:gridCol>
                <a:gridCol w="1016000">
                  <a:extLst>
                    <a:ext uri="{9D8B030D-6E8A-4147-A177-3AD203B41FA5}">
                      <a16:colId xmlns:a16="http://schemas.microsoft.com/office/drawing/2014/main" val="443886767"/>
                    </a:ext>
                  </a:extLst>
                </a:gridCol>
                <a:gridCol w="1016000">
                  <a:extLst>
                    <a:ext uri="{9D8B030D-6E8A-4147-A177-3AD203B41FA5}">
                      <a16:colId xmlns:a16="http://schemas.microsoft.com/office/drawing/2014/main" val="1965803523"/>
                    </a:ext>
                  </a:extLst>
                </a:gridCol>
              </a:tblGrid>
              <a:tr h="370840">
                <a:tc>
                  <a:txBody>
                    <a:bodyPr/>
                    <a:lstStyle/>
                    <a:p>
                      <a:r>
                        <a:rPr lang="en-US" sz="1600" b="1" dirty="0" smtClean="0">
                          <a:solidFill>
                            <a:schemeClr val="tx1"/>
                          </a:solidFill>
                        </a:rPr>
                        <a:t>Char</a:t>
                      </a:r>
                      <a:endParaRPr lang="en-US" sz="1600" b="1" dirty="0">
                        <a:solidFill>
                          <a:schemeClr val="tx1"/>
                        </a:solidFill>
                      </a:endParaRPr>
                    </a:p>
                  </a:txBody>
                  <a:tcPr/>
                </a:tc>
                <a:tc>
                  <a:txBody>
                    <a:bodyPr/>
                    <a:lstStyle/>
                    <a:p>
                      <a:r>
                        <a:rPr lang="en-US" sz="1600" b="1" dirty="0" smtClean="0">
                          <a:solidFill>
                            <a:schemeClr val="tx1"/>
                          </a:solidFill>
                        </a:rPr>
                        <a:t>Dec</a:t>
                      </a:r>
                      <a:endParaRPr lang="en-US" sz="1600" b="1" dirty="0">
                        <a:solidFill>
                          <a:schemeClr val="tx1"/>
                        </a:solidFill>
                      </a:endParaRPr>
                    </a:p>
                  </a:txBody>
                  <a:tcPr/>
                </a:tc>
                <a:tc>
                  <a:txBody>
                    <a:bodyPr/>
                    <a:lstStyle/>
                    <a:p>
                      <a:r>
                        <a:rPr lang="en-US" sz="1600" b="1" dirty="0" smtClean="0">
                          <a:solidFill>
                            <a:schemeClr val="tx1"/>
                          </a:solidFill>
                        </a:rPr>
                        <a:t>Char</a:t>
                      </a:r>
                      <a:endParaRPr lang="en-US" sz="1600" b="1" dirty="0">
                        <a:solidFill>
                          <a:schemeClr val="tx1"/>
                        </a:solidFill>
                      </a:endParaRPr>
                    </a:p>
                  </a:txBody>
                  <a:tcPr/>
                </a:tc>
                <a:tc>
                  <a:txBody>
                    <a:bodyPr/>
                    <a:lstStyle/>
                    <a:p>
                      <a:r>
                        <a:rPr lang="en-US" sz="1600" b="1" dirty="0" smtClean="0">
                          <a:solidFill>
                            <a:schemeClr val="tx1"/>
                          </a:solidFill>
                        </a:rPr>
                        <a:t>Dec</a:t>
                      </a:r>
                      <a:endParaRPr lang="en-US" sz="1600" b="1" dirty="0">
                        <a:solidFill>
                          <a:schemeClr val="tx1"/>
                        </a:solidFill>
                      </a:endParaRPr>
                    </a:p>
                  </a:txBody>
                  <a:tcPr/>
                </a:tc>
                <a:tc>
                  <a:txBody>
                    <a:bodyPr/>
                    <a:lstStyle/>
                    <a:p>
                      <a:r>
                        <a:rPr lang="en-US" sz="1600" b="1" dirty="0" smtClean="0">
                          <a:solidFill>
                            <a:schemeClr val="tx1"/>
                          </a:solidFill>
                        </a:rPr>
                        <a:t>Char</a:t>
                      </a:r>
                      <a:endParaRPr lang="en-US" sz="1600" b="1" dirty="0">
                        <a:solidFill>
                          <a:schemeClr val="tx1"/>
                        </a:solidFill>
                      </a:endParaRPr>
                    </a:p>
                  </a:txBody>
                  <a:tcPr/>
                </a:tc>
                <a:tc>
                  <a:txBody>
                    <a:bodyPr/>
                    <a:lstStyle/>
                    <a:p>
                      <a:r>
                        <a:rPr lang="en-US" sz="1600" b="1" dirty="0" smtClean="0">
                          <a:solidFill>
                            <a:schemeClr val="tx1"/>
                          </a:solidFill>
                        </a:rPr>
                        <a:t>Dec</a:t>
                      </a:r>
                      <a:endParaRPr lang="en-US" sz="1600" b="1" dirty="0">
                        <a:solidFill>
                          <a:schemeClr val="tx1"/>
                        </a:solidFill>
                      </a:endParaRPr>
                    </a:p>
                  </a:txBody>
                  <a:tcPr/>
                </a:tc>
                <a:extLst>
                  <a:ext uri="{0D108BD9-81ED-4DB2-BD59-A6C34878D82A}">
                    <a16:rowId xmlns:a16="http://schemas.microsoft.com/office/drawing/2014/main" val="2165393025"/>
                  </a:ext>
                </a:extLst>
              </a:tr>
              <a:tr h="370840">
                <a:tc>
                  <a:txBody>
                    <a:bodyPr/>
                    <a:lstStyle/>
                    <a:p>
                      <a:r>
                        <a:rPr lang="en-US" sz="1600" dirty="0" smtClean="0"/>
                        <a:t>S</a:t>
                      </a:r>
                      <a:r>
                        <a:rPr lang="en-US" sz="100" dirty="0" smtClean="0"/>
                        <a:t> </a:t>
                      </a:r>
                      <a:r>
                        <a:rPr lang="en-US" sz="1600" dirty="0" smtClean="0"/>
                        <a:t>P</a:t>
                      </a:r>
                      <a:endParaRPr lang="en-US" sz="1600" dirty="0"/>
                    </a:p>
                  </a:txBody>
                  <a:tcPr/>
                </a:tc>
                <a:tc>
                  <a:txBody>
                    <a:bodyPr/>
                    <a:lstStyle/>
                    <a:p>
                      <a:r>
                        <a:rPr lang="en-US" sz="1600" dirty="0" smtClean="0"/>
                        <a:t>32</a:t>
                      </a:r>
                      <a:endParaRPr lang="en-US" sz="1600" dirty="0"/>
                    </a:p>
                  </a:txBody>
                  <a:tcPr/>
                </a:tc>
                <a:tc>
                  <a:txBody>
                    <a:bodyPr/>
                    <a:lstStyle/>
                    <a:p>
                      <a:r>
                        <a:rPr lang="en-US" sz="1600" dirty="0" smtClean="0"/>
                        <a:t>@</a:t>
                      </a:r>
                      <a:endParaRPr lang="en-US" sz="1600" dirty="0"/>
                    </a:p>
                  </a:txBody>
                  <a:tcPr/>
                </a:tc>
                <a:tc>
                  <a:txBody>
                    <a:bodyPr/>
                    <a:lstStyle/>
                    <a:p>
                      <a:r>
                        <a:rPr lang="en-US" sz="1600" dirty="0" smtClean="0"/>
                        <a:t>64</a:t>
                      </a:r>
                      <a:endParaRPr lang="en-US" sz="1600" dirty="0"/>
                    </a:p>
                  </a:txBody>
                  <a:tcPr/>
                </a:tc>
                <a:tc>
                  <a:txBody>
                    <a:bodyPr/>
                    <a:lstStyle/>
                    <a:p>
                      <a:r>
                        <a:rPr lang="en-US" sz="1600" dirty="0" smtClean="0"/>
                        <a:t>`</a:t>
                      </a:r>
                      <a:endParaRPr lang="en-US" sz="1600" dirty="0"/>
                    </a:p>
                  </a:txBody>
                  <a:tcPr/>
                </a:tc>
                <a:tc>
                  <a:txBody>
                    <a:bodyPr/>
                    <a:lstStyle/>
                    <a:p>
                      <a:r>
                        <a:rPr lang="en-US" sz="1600" dirty="0" smtClean="0"/>
                        <a:t>96</a:t>
                      </a:r>
                      <a:endParaRPr lang="en-US" sz="1600" dirty="0"/>
                    </a:p>
                  </a:txBody>
                  <a:tcPr/>
                </a:tc>
                <a:extLst>
                  <a:ext uri="{0D108BD9-81ED-4DB2-BD59-A6C34878D82A}">
                    <a16:rowId xmlns:a16="http://schemas.microsoft.com/office/drawing/2014/main" val="3504034165"/>
                  </a:ext>
                </a:extLst>
              </a:tr>
              <a:tr h="370840">
                <a:tc>
                  <a:txBody>
                    <a:bodyPr/>
                    <a:lstStyle/>
                    <a:p>
                      <a:r>
                        <a:rPr lang="en-US" sz="1600" dirty="0" smtClean="0"/>
                        <a:t>!</a:t>
                      </a:r>
                      <a:endParaRPr lang="en-US" sz="1600" dirty="0"/>
                    </a:p>
                  </a:txBody>
                  <a:tcPr/>
                </a:tc>
                <a:tc>
                  <a:txBody>
                    <a:bodyPr/>
                    <a:lstStyle/>
                    <a:p>
                      <a:r>
                        <a:rPr lang="en-US" sz="1600" dirty="0" smtClean="0"/>
                        <a:t>33</a:t>
                      </a:r>
                      <a:endParaRPr lang="en-US" sz="1600" dirty="0"/>
                    </a:p>
                  </a:txBody>
                  <a:tcPr/>
                </a:tc>
                <a:tc>
                  <a:txBody>
                    <a:bodyPr/>
                    <a:lstStyle/>
                    <a:p>
                      <a:r>
                        <a:rPr lang="en-US" sz="1600" dirty="0" smtClean="0"/>
                        <a:t>A</a:t>
                      </a:r>
                      <a:endParaRPr lang="en-US" sz="1600" dirty="0"/>
                    </a:p>
                  </a:txBody>
                  <a:tcPr/>
                </a:tc>
                <a:tc>
                  <a:txBody>
                    <a:bodyPr/>
                    <a:lstStyle/>
                    <a:p>
                      <a:r>
                        <a:rPr lang="en-US" sz="1600" dirty="0" smtClean="0"/>
                        <a:t>65</a:t>
                      </a:r>
                      <a:endParaRPr lang="en-US" sz="1600" dirty="0"/>
                    </a:p>
                  </a:txBody>
                  <a:tcPr/>
                </a:tc>
                <a:tc>
                  <a:txBody>
                    <a:bodyPr/>
                    <a:lstStyle/>
                    <a:p>
                      <a:r>
                        <a:rPr lang="en-US" sz="1600" dirty="0" smtClean="0"/>
                        <a:t>a</a:t>
                      </a:r>
                      <a:endParaRPr lang="en-US" sz="1600" dirty="0"/>
                    </a:p>
                  </a:txBody>
                  <a:tcPr/>
                </a:tc>
                <a:tc>
                  <a:txBody>
                    <a:bodyPr/>
                    <a:lstStyle/>
                    <a:p>
                      <a:r>
                        <a:rPr lang="en-US" sz="1600" dirty="0" smtClean="0"/>
                        <a:t>97</a:t>
                      </a:r>
                      <a:endParaRPr lang="en-US" sz="1600" dirty="0"/>
                    </a:p>
                  </a:txBody>
                  <a:tcPr/>
                </a:tc>
                <a:extLst>
                  <a:ext uri="{0D108BD9-81ED-4DB2-BD59-A6C34878D82A}">
                    <a16:rowId xmlns:a16="http://schemas.microsoft.com/office/drawing/2014/main" val="1097004800"/>
                  </a:ext>
                </a:extLst>
              </a:tr>
              <a:tr h="370840">
                <a:tc>
                  <a:txBody>
                    <a:bodyPr/>
                    <a:lstStyle/>
                    <a:p>
                      <a:r>
                        <a:rPr lang="en-US" sz="1600" dirty="0" smtClean="0"/>
                        <a:t>"</a:t>
                      </a:r>
                      <a:endParaRPr lang="en-US" sz="1600" dirty="0"/>
                    </a:p>
                  </a:txBody>
                  <a:tcPr/>
                </a:tc>
                <a:tc>
                  <a:txBody>
                    <a:bodyPr/>
                    <a:lstStyle/>
                    <a:p>
                      <a:r>
                        <a:rPr lang="en-US" sz="1600" dirty="0" smtClean="0"/>
                        <a:t>34</a:t>
                      </a:r>
                      <a:endParaRPr lang="en-US" sz="1600" dirty="0"/>
                    </a:p>
                  </a:txBody>
                  <a:tcPr/>
                </a:tc>
                <a:tc>
                  <a:txBody>
                    <a:bodyPr/>
                    <a:lstStyle/>
                    <a:p>
                      <a:r>
                        <a:rPr lang="en-US" sz="1600" dirty="0" smtClean="0"/>
                        <a:t>B</a:t>
                      </a:r>
                      <a:endParaRPr lang="en-US" sz="1600" dirty="0"/>
                    </a:p>
                  </a:txBody>
                  <a:tcPr/>
                </a:tc>
                <a:tc>
                  <a:txBody>
                    <a:bodyPr/>
                    <a:lstStyle/>
                    <a:p>
                      <a:r>
                        <a:rPr lang="en-US" sz="1600" dirty="0" smtClean="0"/>
                        <a:t>66</a:t>
                      </a:r>
                      <a:endParaRPr lang="en-US" sz="1600" dirty="0"/>
                    </a:p>
                  </a:txBody>
                  <a:tcPr/>
                </a:tc>
                <a:tc>
                  <a:txBody>
                    <a:bodyPr/>
                    <a:lstStyle/>
                    <a:p>
                      <a:r>
                        <a:rPr lang="en-US" sz="1600" dirty="0" smtClean="0"/>
                        <a:t>b</a:t>
                      </a:r>
                      <a:endParaRPr lang="en-US" sz="1600" dirty="0"/>
                    </a:p>
                  </a:txBody>
                  <a:tcPr/>
                </a:tc>
                <a:tc>
                  <a:txBody>
                    <a:bodyPr/>
                    <a:lstStyle/>
                    <a:p>
                      <a:r>
                        <a:rPr lang="en-US" sz="1600" dirty="0" smtClean="0"/>
                        <a:t>98</a:t>
                      </a:r>
                      <a:endParaRPr lang="en-US" sz="1600" dirty="0"/>
                    </a:p>
                  </a:txBody>
                  <a:tcPr/>
                </a:tc>
                <a:extLst>
                  <a:ext uri="{0D108BD9-81ED-4DB2-BD59-A6C34878D82A}">
                    <a16:rowId xmlns:a16="http://schemas.microsoft.com/office/drawing/2014/main" val="480040714"/>
                  </a:ext>
                </a:extLst>
              </a:tr>
              <a:tr h="370840">
                <a:tc>
                  <a:txBody>
                    <a:bodyPr/>
                    <a:lstStyle/>
                    <a:p>
                      <a:r>
                        <a:rPr lang="en-US" sz="1600" dirty="0" smtClean="0"/>
                        <a:t>#</a:t>
                      </a:r>
                      <a:endParaRPr lang="en-US" sz="1600" dirty="0"/>
                    </a:p>
                  </a:txBody>
                  <a:tcPr/>
                </a:tc>
                <a:tc>
                  <a:txBody>
                    <a:bodyPr/>
                    <a:lstStyle/>
                    <a:p>
                      <a:r>
                        <a:rPr lang="en-US" sz="1600" dirty="0" smtClean="0"/>
                        <a:t>35</a:t>
                      </a:r>
                      <a:endParaRPr lang="en-US" sz="1600" dirty="0"/>
                    </a:p>
                  </a:txBody>
                  <a:tcPr/>
                </a:tc>
                <a:tc>
                  <a:txBody>
                    <a:bodyPr/>
                    <a:lstStyle/>
                    <a:p>
                      <a:r>
                        <a:rPr lang="en-US" sz="1600" dirty="0" smtClean="0"/>
                        <a:t>C</a:t>
                      </a:r>
                      <a:endParaRPr lang="en-US" sz="1600" dirty="0"/>
                    </a:p>
                  </a:txBody>
                  <a:tcPr/>
                </a:tc>
                <a:tc>
                  <a:txBody>
                    <a:bodyPr/>
                    <a:lstStyle/>
                    <a:p>
                      <a:r>
                        <a:rPr lang="en-US" sz="1600" dirty="0" smtClean="0"/>
                        <a:t>67</a:t>
                      </a:r>
                      <a:endParaRPr lang="en-US" sz="1600" dirty="0"/>
                    </a:p>
                  </a:txBody>
                  <a:tcPr/>
                </a:tc>
                <a:tc>
                  <a:txBody>
                    <a:bodyPr/>
                    <a:lstStyle/>
                    <a:p>
                      <a:r>
                        <a:rPr lang="en-US" sz="1600" dirty="0" smtClean="0"/>
                        <a:t>c</a:t>
                      </a:r>
                      <a:endParaRPr lang="en-US" sz="1600" dirty="0"/>
                    </a:p>
                  </a:txBody>
                  <a:tcPr/>
                </a:tc>
                <a:tc>
                  <a:txBody>
                    <a:bodyPr/>
                    <a:lstStyle/>
                    <a:p>
                      <a:r>
                        <a:rPr lang="en-US" sz="1600" dirty="0" smtClean="0"/>
                        <a:t>99</a:t>
                      </a:r>
                      <a:endParaRPr lang="en-US" sz="1600" dirty="0"/>
                    </a:p>
                  </a:txBody>
                  <a:tcPr/>
                </a:tc>
                <a:extLst>
                  <a:ext uri="{0D108BD9-81ED-4DB2-BD59-A6C34878D82A}">
                    <a16:rowId xmlns:a16="http://schemas.microsoft.com/office/drawing/2014/main" val="4263468077"/>
                  </a:ext>
                </a:extLst>
              </a:tr>
              <a:tr h="370840">
                <a:tc>
                  <a:txBody>
                    <a:bodyPr/>
                    <a:lstStyle/>
                    <a:p>
                      <a:r>
                        <a:rPr lang="en-US" sz="1600" dirty="0" smtClean="0"/>
                        <a:t>$</a:t>
                      </a:r>
                      <a:endParaRPr lang="en-US" sz="1600" dirty="0"/>
                    </a:p>
                  </a:txBody>
                  <a:tcPr/>
                </a:tc>
                <a:tc>
                  <a:txBody>
                    <a:bodyPr/>
                    <a:lstStyle/>
                    <a:p>
                      <a:r>
                        <a:rPr lang="en-US" sz="1600" dirty="0" smtClean="0"/>
                        <a:t>36</a:t>
                      </a:r>
                      <a:endParaRPr lang="en-US" sz="1600" dirty="0"/>
                    </a:p>
                  </a:txBody>
                  <a:tcPr/>
                </a:tc>
                <a:tc>
                  <a:txBody>
                    <a:bodyPr/>
                    <a:lstStyle/>
                    <a:p>
                      <a:r>
                        <a:rPr lang="en-US" sz="1600" dirty="0" smtClean="0"/>
                        <a:t>D</a:t>
                      </a:r>
                      <a:endParaRPr lang="en-US" sz="1600" dirty="0"/>
                    </a:p>
                  </a:txBody>
                  <a:tcPr/>
                </a:tc>
                <a:tc>
                  <a:txBody>
                    <a:bodyPr/>
                    <a:lstStyle/>
                    <a:p>
                      <a:r>
                        <a:rPr lang="en-US" sz="1600" dirty="0" smtClean="0"/>
                        <a:t>68</a:t>
                      </a:r>
                      <a:endParaRPr lang="en-US" sz="1600" dirty="0"/>
                    </a:p>
                  </a:txBody>
                  <a:tcPr/>
                </a:tc>
                <a:tc>
                  <a:txBody>
                    <a:bodyPr/>
                    <a:lstStyle/>
                    <a:p>
                      <a:r>
                        <a:rPr lang="en-US" sz="1600" dirty="0" smtClean="0"/>
                        <a:t>d</a:t>
                      </a:r>
                      <a:endParaRPr lang="en-US" sz="1600" dirty="0"/>
                    </a:p>
                  </a:txBody>
                  <a:tcPr/>
                </a:tc>
                <a:tc>
                  <a:txBody>
                    <a:bodyPr/>
                    <a:lstStyle/>
                    <a:p>
                      <a:r>
                        <a:rPr lang="en-US" sz="1600" dirty="0" smtClean="0"/>
                        <a:t>100</a:t>
                      </a:r>
                      <a:endParaRPr lang="en-US" sz="1600" dirty="0"/>
                    </a:p>
                  </a:txBody>
                  <a:tcPr/>
                </a:tc>
                <a:extLst>
                  <a:ext uri="{0D108BD9-81ED-4DB2-BD59-A6C34878D82A}">
                    <a16:rowId xmlns:a16="http://schemas.microsoft.com/office/drawing/2014/main" val="1378978218"/>
                  </a:ext>
                </a:extLst>
              </a:tr>
              <a:tr h="370840">
                <a:tc>
                  <a:txBody>
                    <a:bodyPr/>
                    <a:lstStyle/>
                    <a:p>
                      <a:r>
                        <a:rPr lang="en-US" sz="1600" dirty="0" smtClean="0"/>
                        <a:t>%</a:t>
                      </a:r>
                      <a:endParaRPr lang="en-US" sz="1600" dirty="0"/>
                    </a:p>
                  </a:txBody>
                  <a:tcPr/>
                </a:tc>
                <a:tc>
                  <a:txBody>
                    <a:bodyPr/>
                    <a:lstStyle/>
                    <a:p>
                      <a:r>
                        <a:rPr lang="en-US" sz="1600" dirty="0" smtClean="0"/>
                        <a:t>37</a:t>
                      </a:r>
                      <a:endParaRPr lang="en-US" sz="1600" dirty="0"/>
                    </a:p>
                  </a:txBody>
                  <a:tcPr/>
                </a:tc>
                <a:tc>
                  <a:txBody>
                    <a:bodyPr/>
                    <a:lstStyle/>
                    <a:p>
                      <a:r>
                        <a:rPr lang="en-US" sz="1600" dirty="0" smtClean="0"/>
                        <a:t>E</a:t>
                      </a:r>
                      <a:endParaRPr lang="en-US" sz="1600" dirty="0"/>
                    </a:p>
                  </a:txBody>
                  <a:tcPr/>
                </a:tc>
                <a:tc>
                  <a:txBody>
                    <a:bodyPr/>
                    <a:lstStyle/>
                    <a:p>
                      <a:r>
                        <a:rPr lang="en-US" sz="1600" dirty="0" smtClean="0"/>
                        <a:t>69</a:t>
                      </a:r>
                      <a:endParaRPr lang="en-US" sz="1600" dirty="0"/>
                    </a:p>
                  </a:txBody>
                  <a:tcPr/>
                </a:tc>
                <a:tc>
                  <a:txBody>
                    <a:bodyPr/>
                    <a:lstStyle/>
                    <a:p>
                      <a:r>
                        <a:rPr lang="en-US" sz="1600" dirty="0" smtClean="0"/>
                        <a:t>e</a:t>
                      </a:r>
                      <a:endParaRPr lang="en-US" sz="1600" dirty="0"/>
                    </a:p>
                  </a:txBody>
                  <a:tcPr/>
                </a:tc>
                <a:tc>
                  <a:txBody>
                    <a:bodyPr/>
                    <a:lstStyle/>
                    <a:p>
                      <a:r>
                        <a:rPr lang="en-US" sz="1600" dirty="0" smtClean="0"/>
                        <a:t>101</a:t>
                      </a:r>
                      <a:endParaRPr lang="en-US" sz="1600" dirty="0"/>
                    </a:p>
                  </a:txBody>
                  <a:tcPr/>
                </a:tc>
                <a:extLst>
                  <a:ext uri="{0D108BD9-81ED-4DB2-BD59-A6C34878D82A}">
                    <a16:rowId xmlns:a16="http://schemas.microsoft.com/office/drawing/2014/main" val="1920958639"/>
                  </a:ext>
                </a:extLst>
              </a:tr>
              <a:tr h="370840">
                <a:tc>
                  <a:txBody>
                    <a:bodyPr/>
                    <a:lstStyle/>
                    <a:p>
                      <a:r>
                        <a:rPr lang="en-US" sz="1600" dirty="0" smtClean="0"/>
                        <a:t>&amp;</a:t>
                      </a:r>
                      <a:endParaRPr lang="en-US" sz="1600" dirty="0"/>
                    </a:p>
                  </a:txBody>
                  <a:tcPr/>
                </a:tc>
                <a:tc>
                  <a:txBody>
                    <a:bodyPr/>
                    <a:lstStyle/>
                    <a:p>
                      <a:r>
                        <a:rPr lang="en-US" sz="1600" dirty="0" smtClean="0"/>
                        <a:t>38</a:t>
                      </a:r>
                      <a:endParaRPr lang="en-US" sz="1600" dirty="0"/>
                    </a:p>
                  </a:txBody>
                  <a:tcPr/>
                </a:tc>
                <a:tc>
                  <a:txBody>
                    <a:bodyPr/>
                    <a:lstStyle/>
                    <a:p>
                      <a:r>
                        <a:rPr lang="en-US" sz="1600" dirty="0" smtClean="0"/>
                        <a:t>F</a:t>
                      </a:r>
                      <a:endParaRPr lang="en-US" sz="1600" dirty="0"/>
                    </a:p>
                  </a:txBody>
                  <a:tcPr/>
                </a:tc>
                <a:tc>
                  <a:txBody>
                    <a:bodyPr/>
                    <a:lstStyle/>
                    <a:p>
                      <a:r>
                        <a:rPr lang="en-US" sz="1600" dirty="0" smtClean="0"/>
                        <a:t>70</a:t>
                      </a:r>
                      <a:endParaRPr lang="en-US" sz="1600" dirty="0"/>
                    </a:p>
                  </a:txBody>
                  <a:tcPr/>
                </a:tc>
                <a:tc>
                  <a:txBody>
                    <a:bodyPr/>
                    <a:lstStyle/>
                    <a:p>
                      <a:r>
                        <a:rPr lang="en-US" sz="1600" dirty="0" smtClean="0"/>
                        <a:t>f</a:t>
                      </a:r>
                      <a:endParaRPr lang="en-US" sz="1600" dirty="0"/>
                    </a:p>
                  </a:txBody>
                  <a:tcPr/>
                </a:tc>
                <a:tc>
                  <a:txBody>
                    <a:bodyPr/>
                    <a:lstStyle/>
                    <a:p>
                      <a:r>
                        <a:rPr lang="en-US" sz="1600" dirty="0" smtClean="0"/>
                        <a:t>102</a:t>
                      </a:r>
                      <a:endParaRPr lang="en-US" sz="1600" dirty="0"/>
                    </a:p>
                  </a:txBody>
                  <a:tcPr/>
                </a:tc>
                <a:extLst>
                  <a:ext uri="{0D108BD9-81ED-4DB2-BD59-A6C34878D82A}">
                    <a16:rowId xmlns:a16="http://schemas.microsoft.com/office/drawing/2014/main" val="314056346"/>
                  </a:ext>
                </a:extLst>
              </a:tr>
              <a:tr h="370840">
                <a:tc>
                  <a:txBody>
                    <a:bodyPr/>
                    <a:lstStyle/>
                    <a:p>
                      <a:r>
                        <a:rPr lang="en-US" sz="1600" dirty="0" smtClean="0"/>
                        <a:t>'</a:t>
                      </a:r>
                      <a:endParaRPr lang="en-US" sz="1600" dirty="0"/>
                    </a:p>
                  </a:txBody>
                  <a:tcPr/>
                </a:tc>
                <a:tc>
                  <a:txBody>
                    <a:bodyPr/>
                    <a:lstStyle/>
                    <a:p>
                      <a:r>
                        <a:rPr lang="en-US" sz="1600" dirty="0" smtClean="0"/>
                        <a:t>39</a:t>
                      </a:r>
                      <a:endParaRPr lang="en-US" sz="1600" dirty="0"/>
                    </a:p>
                  </a:txBody>
                  <a:tcPr/>
                </a:tc>
                <a:tc>
                  <a:txBody>
                    <a:bodyPr/>
                    <a:lstStyle/>
                    <a:p>
                      <a:r>
                        <a:rPr lang="en-US" sz="1600" dirty="0" smtClean="0"/>
                        <a:t>G</a:t>
                      </a:r>
                      <a:endParaRPr lang="en-US" sz="1600" dirty="0"/>
                    </a:p>
                  </a:txBody>
                  <a:tcPr/>
                </a:tc>
                <a:tc>
                  <a:txBody>
                    <a:bodyPr/>
                    <a:lstStyle/>
                    <a:p>
                      <a:r>
                        <a:rPr lang="en-US" sz="1600" dirty="0" smtClean="0"/>
                        <a:t>71</a:t>
                      </a:r>
                      <a:endParaRPr lang="en-US" sz="1600" dirty="0"/>
                    </a:p>
                  </a:txBody>
                  <a:tcPr/>
                </a:tc>
                <a:tc>
                  <a:txBody>
                    <a:bodyPr/>
                    <a:lstStyle/>
                    <a:p>
                      <a:r>
                        <a:rPr lang="en-US" sz="1600" dirty="0" smtClean="0"/>
                        <a:t>g</a:t>
                      </a:r>
                      <a:endParaRPr lang="en-US" sz="1600" dirty="0"/>
                    </a:p>
                  </a:txBody>
                  <a:tcPr/>
                </a:tc>
                <a:tc>
                  <a:txBody>
                    <a:bodyPr/>
                    <a:lstStyle/>
                    <a:p>
                      <a:r>
                        <a:rPr lang="en-US" sz="1600" dirty="0" smtClean="0"/>
                        <a:t>103</a:t>
                      </a:r>
                      <a:endParaRPr lang="en-US" sz="1600" dirty="0"/>
                    </a:p>
                  </a:txBody>
                  <a:tcPr/>
                </a:tc>
                <a:extLst>
                  <a:ext uri="{0D108BD9-81ED-4DB2-BD59-A6C34878D82A}">
                    <a16:rowId xmlns:a16="http://schemas.microsoft.com/office/drawing/2014/main" val="1599183117"/>
                  </a:ext>
                </a:extLst>
              </a:tr>
              <a:tr h="370840">
                <a:tc>
                  <a:txBody>
                    <a:bodyPr/>
                    <a:lstStyle/>
                    <a:p>
                      <a:r>
                        <a:rPr lang="en-US" sz="1600" dirty="0" smtClean="0"/>
                        <a:t>(</a:t>
                      </a:r>
                      <a:endParaRPr lang="en-US" sz="1600" dirty="0"/>
                    </a:p>
                  </a:txBody>
                  <a:tcPr/>
                </a:tc>
                <a:tc>
                  <a:txBody>
                    <a:bodyPr/>
                    <a:lstStyle/>
                    <a:p>
                      <a:r>
                        <a:rPr lang="en-US" sz="1600" dirty="0" smtClean="0"/>
                        <a:t>40</a:t>
                      </a:r>
                      <a:endParaRPr lang="en-US" sz="1600" dirty="0"/>
                    </a:p>
                  </a:txBody>
                  <a:tcPr/>
                </a:tc>
                <a:tc>
                  <a:txBody>
                    <a:bodyPr/>
                    <a:lstStyle/>
                    <a:p>
                      <a:r>
                        <a:rPr lang="en-US" sz="1600" dirty="0" smtClean="0"/>
                        <a:t>H</a:t>
                      </a:r>
                      <a:endParaRPr lang="en-US" sz="1600" dirty="0"/>
                    </a:p>
                  </a:txBody>
                  <a:tcPr/>
                </a:tc>
                <a:tc>
                  <a:txBody>
                    <a:bodyPr/>
                    <a:lstStyle/>
                    <a:p>
                      <a:r>
                        <a:rPr lang="en-US" sz="1600" dirty="0" smtClean="0"/>
                        <a:t>72</a:t>
                      </a:r>
                      <a:endParaRPr lang="en-US" sz="1600" dirty="0"/>
                    </a:p>
                  </a:txBody>
                  <a:tcPr/>
                </a:tc>
                <a:tc>
                  <a:txBody>
                    <a:bodyPr/>
                    <a:lstStyle/>
                    <a:p>
                      <a:r>
                        <a:rPr lang="en-US" sz="1600" dirty="0" smtClean="0"/>
                        <a:t>h</a:t>
                      </a:r>
                      <a:endParaRPr lang="en-US" sz="1600" dirty="0"/>
                    </a:p>
                  </a:txBody>
                  <a:tcPr/>
                </a:tc>
                <a:tc>
                  <a:txBody>
                    <a:bodyPr/>
                    <a:lstStyle/>
                    <a:p>
                      <a:r>
                        <a:rPr lang="en-US" sz="1600" dirty="0" smtClean="0"/>
                        <a:t>104</a:t>
                      </a:r>
                      <a:endParaRPr lang="en-US" sz="1600" dirty="0"/>
                    </a:p>
                  </a:txBody>
                  <a:tcPr/>
                </a:tc>
                <a:extLst>
                  <a:ext uri="{0D108BD9-81ED-4DB2-BD59-A6C34878D82A}">
                    <a16:rowId xmlns:a16="http://schemas.microsoft.com/office/drawing/2014/main" val="2817300065"/>
                  </a:ext>
                </a:extLst>
              </a:tr>
            </a:tbl>
          </a:graphicData>
        </a:graphic>
      </p:graphicFrame>
    </p:spTree>
    <p:extLst>
      <p:ext uri="{BB962C8B-B14F-4D97-AF65-F5344CB8AC3E}">
        <p14:creationId xmlns:p14="http://schemas.microsoft.com/office/powerpoint/2010/main" val="278675527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ctrTitle"/>
          </p:nvPr>
        </p:nvSpPr>
        <p:spPr/>
        <p:txBody>
          <a:bodyPr/>
          <a:lstStyle/>
          <a:p>
            <a:r>
              <a:rPr lang="en-US" dirty="0">
                <a:ea typeface="ＭＳ Ｐゴシック" pitchFamily="-108" charset="-128"/>
                <a:cs typeface="ＭＳ Ｐゴシック" pitchFamily="-108" charset="-128"/>
              </a:rPr>
              <a:t>I</a:t>
            </a:r>
            <a:r>
              <a:rPr lang="en-US" dirty="0" smtClean="0">
                <a:ea typeface="ＭＳ Ｐゴシック" pitchFamily="-108" charset="-128"/>
                <a:cs typeface="ＭＳ Ｐゴシック" pitchFamily="-108" charset="-128"/>
              </a:rPr>
              <a:t>teration</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noChangeArrowheads="1"/>
          </p:cNvSpPr>
          <p:nvPr>
            <p:ph type="title"/>
          </p:nvPr>
        </p:nvSpPr>
        <p:spPr/>
        <p:txBody>
          <a:bodyPr/>
          <a:lstStyle/>
          <a:p>
            <a:pPr eaLnBrk="1" hangingPunct="1"/>
            <a:r>
              <a:rPr lang="en-US" dirty="0">
                <a:ea typeface="ＭＳ Ｐゴシック" pitchFamily="-108" charset="-128"/>
                <a:cs typeface="ＭＳ Ｐゴシック" pitchFamily="-108" charset="-128"/>
              </a:rPr>
              <a:t>I</a:t>
            </a:r>
            <a:r>
              <a:rPr lang="en-US" dirty="0" smtClean="0">
                <a:ea typeface="ＭＳ Ｐゴシック" pitchFamily="-108" charset="-128"/>
                <a:cs typeface="ＭＳ Ｐゴシック" pitchFamily="-108" charset="-128"/>
              </a:rPr>
              <a:t>teration </a:t>
            </a:r>
            <a:r>
              <a:rPr lang="en-US" dirty="0">
                <a:ea typeface="ＭＳ Ｐゴシック" pitchFamily="-108" charset="-128"/>
                <a:cs typeface="ＭＳ Ｐゴシック" pitchFamily="-108" charset="-128"/>
              </a:rPr>
              <a:t>T</a:t>
            </a:r>
            <a:r>
              <a:rPr lang="en-US" dirty="0" smtClean="0">
                <a:ea typeface="ＭＳ Ｐゴシック" pitchFamily="-108" charset="-128"/>
                <a:cs typeface="ＭＳ Ｐゴシック" pitchFamily="-108" charset="-128"/>
              </a:rPr>
              <a:t>hrough </a:t>
            </a:r>
            <a:r>
              <a:rPr lang="en-US" dirty="0">
                <a:ea typeface="ＭＳ Ｐゴシック" pitchFamily="-108" charset="-128"/>
                <a:cs typeface="ＭＳ Ｐゴシック" pitchFamily="-108" charset="-128"/>
              </a:rPr>
              <a:t>a </a:t>
            </a:r>
            <a:r>
              <a:rPr lang="en-US" dirty="0" smtClean="0">
                <a:ea typeface="ＭＳ Ｐゴシック" pitchFamily="-108" charset="-128"/>
                <a:cs typeface="ＭＳ Ｐゴシック" pitchFamily="-108" charset="-128"/>
              </a:rPr>
              <a:t>Sequence</a:t>
            </a:r>
            <a:endParaRPr lang="en-US" dirty="0">
              <a:ea typeface="ＭＳ Ｐゴシック" pitchFamily="-108" charset="-128"/>
              <a:cs typeface="ＭＳ Ｐゴシック" pitchFamily="-108" charset="-128"/>
            </a:endParaRPr>
          </a:p>
        </p:txBody>
      </p:sp>
      <p:sp>
        <p:nvSpPr>
          <p:cNvPr id="69635" name="Content Placeholder 2"/>
          <p:cNvSpPr>
            <a:spLocks noGrp="1" noChangeArrowheads="1"/>
          </p:cNvSpPr>
          <p:nvPr>
            <p:ph type="body" idx="1"/>
          </p:nvPr>
        </p:nvSpPr>
        <p:spPr/>
        <p:txBody>
          <a:bodyPr/>
          <a:lstStyle/>
          <a:p>
            <a:pPr eaLnBrk="1" hangingPunct="1"/>
            <a:r>
              <a:rPr lang="en-US" dirty="0">
                <a:ea typeface="ＭＳ Ｐゴシック" pitchFamily="-108" charset="-128"/>
                <a:cs typeface="ＭＳ Ｐゴシック" pitchFamily="-108" charset="-128"/>
              </a:rPr>
              <a:t>To date we have seen the while loop as a way to iterate over a suite (a group of python statements)</a:t>
            </a:r>
            <a:endParaRPr lang="en-US" dirty="0" smtClean="0">
              <a:ea typeface="ＭＳ Ｐゴシック" pitchFamily="-108" charset="-128"/>
              <a:cs typeface="ＭＳ Ｐゴシック" pitchFamily="-108" charset="-128"/>
            </a:endParaRPr>
          </a:p>
          <a:p>
            <a:pPr eaLnBrk="1" hangingPunct="1"/>
            <a:r>
              <a:rPr lang="en-US" dirty="0" smtClean="0">
                <a:ea typeface="ＭＳ Ｐゴシック" pitchFamily="-108" charset="-128"/>
                <a:cs typeface="ＭＳ Ｐゴシック" pitchFamily="-108" charset="-128"/>
              </a:rPr>
              <a:t>We briefly touched on the for statement for iteration, such </a:t>
            </a:r>
            <a:r>
              <a:rPr lang="en-US" dirty="0">
                <a:ea typeface="ＭＳ Ｐゴシック" pitchFamily="-108" charset="-128"/>
                <a:cs typeface="ＭＳ Ｐゴシック" pitchFamily="-108" charset="-128"/>
              </a:rPr>
              <a:t>as the elements of a list or a string</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noChangeArrowheads="1"/>
          </p:cNvSpPr>
          <p:nvPr>
            <p:ph type="title"/>
          </p:nvPr>
        </p:nvSpPr>
        <p:spPr/>
        <p:txBody>
          <a:bodyPr/>
          <a:lstStyle/>
          <a:p>
            <a:pPr eaLnBrk="1" hangingPunct="1"/>
            <a:r>
              <a:rPr lang="en-US" dirty="0">
                <a:ea typeface="ＭＳ Ｐゴシック" pitchFamily="-108" charset="-128"/>
                <a:cs typeface="ＭＳ Ｐゴシック" pitchFamily="-108" charset="-128"/>
              </a:rPr>
              <a:t>for </a:t>
            </a:r>
            <a:r>
              <a:rPr lang="en-US" dirty="0" smtClean="0">
                <a:ea typeface="ＭＳ Ｐゴシック" pitchFamily="-108" charset="-128"/>
                <a:cs typeface="ＭＳ Ｐゴシック" pitchFamily="-108" charset="-128"/>
              </a:rPr>
              <a:t>Statement</a:t>
            </a:r>
            <a:endParaRPr lang="en-US" dirty="0">
              <a:ea typeface="ＭＳ Ｐゴシック" pitchFamily="-108" charset="-128"/>
              <a:cs typeface="ＭＳ Ｐゴシック" pitchFamily="-108" charset="-128"/>
            </a:endParaRPr>
          </a:p>
        </p:txBody>
      </p:sp>
      <p:sp>
        <p:nvSpPr>
          <p:cNvPr id="70659" name="Content Placeholder 2"/>
          <p:cNvSpPr>
            <a:spLocks noGrp="1" noChangeArrowheads="1"/>
          </p:cNvSpPr>
          <p:nvPr>
            <p:ph type="body" idx="1"/>
          </p:nvPr>
        </p:nvSpPr>
        <p:spPr>
          <a:xfrm>
            <a:off x="457200" y="1600200"/>
            <a:ext cx="8229600" cy="1023937"/>
          </a:xfrm>
        </p:spPr>
        <p:txBody>
          <a:bodyPr/>
          <a:lstStyle/>
          <a:p>
            <a:pPr marL="0" indent="0" eaLnBrk="1" hangingPunct="1">
              <a:buFont typeface="Wingdings" pitchFamily="-108" charset="2"/>
              <a:buNone/>
            </a:pPr>
            <a:r>
              <a:rPr lang="en-US" dirty="0">
                <a:ea typeface="Arial" pitchFamily="-108" charset="0"/>
                <a:cs typeface="Arial" pitchFamily="-108" charset="0"/>
              </a:rPr>
              <a:t>We use the for statement to process each element of a list, one element at a </a:t>
            </a:r>
            <a:r>
              <a:rPr lang="en-US" dirty="0" smtClean="0">
                <a:ea typeface="Arial" pitchFamily="-108" charset="0"/>
                <a:cs typeface="Arial" pitchFamily="-108" charset="0"/>
              </a:rPr>
              <a:t>time</a:t>
            </a:r>
            <a:endParaRPr lang="en-US" dirty="0">
              <a:ea typeface="Arial" pitchFamily="-108" charset="0"/>
              <a:cs typeface="Arial" pitchFamily="-108" charset="0"/>
            </a:endParaRPr>
          </a:p>
        </p:txBody>
      </p:sp>
      <p:pic>
        <p:nvPicPr>
          <p:cNvPr id="2" name="Picture 1" descr="Code has two lines, as follows. Line 1. For item in sequence colon. Line 2, indented once. Suite."/>
          <p:cNvPicPr>
            <a:picLocks noChangeAspect="1"/>
          </p:cNvPicPr>
          <p:nvPr/>
        </p:nvPicPr>
        <p:blipFill>
          <a:blip r:embed="rId2"/>
          <a:stretch>
            <a:fillRect/>
          </a:stretch>
        </p:blipFill>
        <p:spPr>
          <a:xfrm>
            <a:off x="609600" y="2624137"/>
            <a:ext cx="4629150" cy="1609725"/>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noChangeArrowheads="1"/>
          </p:cNvSpPr>
          <p:nvPr>
            <p:ph type="title"/>
          </p:nvPr>
        </p:nvSpPr>
        <p:spPr/>
        <p:txBody>
          <a:bodyPr/>
          <a:lstStyle/>
          <a:p>
            <a:pPr eaLnBrk="1" hangingPunct="1"/>
            <a:r>
              <a:rPr lang="en-US" dirty="0">
                <a:ea typeface="ＭＳ Ｐゴシック" pitchFamily="-108" charset="-128"/>
                <a:cs typeface="ＭＳ Ｐゴシック" pitchFamily="-108" charset="-128"/>
              </a:rPr>
              <a:t>What </a:t>
            </a:r>
            <a:r>
              <a:rPr lang="en-US" dirty="0">
                <a:latin typeface="Courier New" pitchFamily="-108" charset="0"/>
                <a:ea typeface="ＭＳ Ｐゴシック" pitchFamily="-108" charset="-128"/>
                <a:cs typeface="ＭＳ Ｐゴシック" pitchFamily="-108" charset="-128"/>
              </a:rPr>
              <a:t>for</a:t>
            </a:r>
            <a:r>
              <a:rPr lang="en-US" dirty="0">
                <a:ea typeface="ＭＳ Ｐゴシック" pitchFamily="-108" charset="-128"/>
                <a:cs typeface="ＭＳ Ｐゴシック" pitchFamily="-108" charset="-128"/>
              </a:rPr>
              <a:t> </a:t>
            </a:r>
            <a:r>
              <a:rPr lang="en-US" dirty="0" smtClean="0">
                <a:ea typeface="ＭＳ Ｐゴシック" pitchFamily="-108" charset="-128"/>
                <a:cs typeface="ＭＳ Ｐゴシック" pitchFamily="-108" charset="-128"/>
              </a:rPr>
              <a:t>Means</a:t>
            </a:r>
            <a:endParaRPr lang="en-US" dirty="0">
              <a:ea typeface="ＭＳ Ｐゴシック" pitchFamily="-108" charset="-128"/>
              <a:cs typeface="ＭＳ Ｐゴシック" pitchFamily="-108" charset="-128"/>
            </a:endParaRPr>
          </a:p>
        </p:txBody>
      </p:sp>
      <p:pic>
        <p:nvPicPr>
          <p:cNvPr id="2" name="Picture 1" descr="Code has three lines, as follows. Line 1. My underscore s t r equals quote a b c quote. Line 2. For c h a r in quote a b c quote colon. Line 3, indented once. Print left parenthesis c h a r right parenthesis."/>
          <p:cNvPicPr>
            <a:picLocks noChangeAspect="1"/>
          </p:cNvPicPr>
          <p:nvPr/>
        </p:nvPicPr>
        <p:blipFill>
          <a:blip r:embed="rId2"/>
          <a:stretch>
            <a:fillRect/>
          </a:stretch>
        </p:blipFill>
        <p:spPr>
          <a:xfrm>
            <a:off x="649432" y="1935480"/>
            <a:ext cx="4684568" cy="1688523"/>
          </a:xfrm>
          <a:prstGeom prst="rect">
            <a:avLst/>
          </a:prstGeom>
        </p:spPr>
      </p:pic>
      <p:sp>
        <p:nvSpPr>
          <p:cNvPr id="71683" name="Content Placeholder 2"/>
          <p:cNvSpPr>
            <a:spLocks noGrp="1" noChangeArrowheads="1"/>
          </p:cNvSpPr>
          <p:nvPr>
            <p:ph type="body" idx="1"/>
          </p:nvPr>
        </p:nvSpPr>
        <p:spPr>
          <a:xfrm>
            <a:off x="457200" y="3657600"/>
            <a:ext cx="8229600" cy="2209800"/>
          </a:xfrm>
        </p:spPr>
        <p:txBody>
          <a:bodyPr/>
          <a:lstStyle/>
          <a:p>
            <a:pPr marL="0" indent="0" eaLnBrk="1" hangingPunct="1">
              <a:buFont typeface="Wingdings" pitchFamily="-108" charset="2"/>
              <a:buNone/>
            </a:pPr>
            <a:r>
              <a:rPr lang="en-US" dirty="0" smtClean="0">
                <a:ea typeface="ＭＳ Ｐゴシック" pitchFamily="-108" charset="-128"/>
                <a:cs typeface="ＭＳ Ｐゴシック" pitchFamily="-108" charset="-128"/>
              </a:rPr>
              <a:t>first </a:t>
            </a:r>
            <a:r>
              <a:rPr lang="en-US" dirty="0">
                <a:ea typeface="ＭＳ Ｐゴシック" pitchFamily="-108" charset="-128"/>
                <a:cs typeface="ＭＳ Ｐゴシック" pitchFamily="-108" charset="-128"/>
              </a:rPr>
              <a:t>time through, </a:t>
            </a:r>
            <a:r>
              <a:rPr lang="en-US" dirty="0" smtClean="0">
                <a:ea typeface="ＭＳ Ｐゴシック" pitchFamily="-108" charset="-128"/>
                <a:cs typeface="ＭＳ Ｐゴシック" pitchFamily="-108" charset="-128"/>
              </a:rPr>
              <a:t>char = </a:t>
            </a:r>
            <a:r>
              <a:rPr lang="fr-FR" dirty="0" smtClean="0">
                <a:ea typeface="ＭＳ Ｐゴシック" pitchFamily="-108" charset="-128"/>
                <a:cs typeface="ＭＳ Ｐゴシック" pitchFamily="-108" charset="-128"/>
              </a:rPr>
              <a:t>'</a:t>
            </a:r>
            <a:r>
              <a:rPr lang="en-US" dirty="0" smtClean="0">
                <a:ea typeface="ＭＳ Ｐゴシック" pitchFamily="-108" charset="-128"/>
                <a:cs typeface="ＭＳ Ｐゴシック" pitchFamily="-108" charset="-128"/>
              </a:rPr>
              <a:t>a</a:t>
            </a:r>
            <a:r>
              <a:rPr lang="fr-FR" dirty="0" smtClean="0">
                <a:ea typeface="ＭＳ Ｐゴシック" pitchFamily="-108" charset="-128"/>
                <a:cs typeface="ＭＳ Ｐゴシック" pitchFamily="-108" charset="-128"/>
              </a:rPr>
              <a:t>'</a:t>
            </a:r>
            <a:r>
              <a:rPr lang="en-US" dirty="0" smtClean="0">
                <a:ea typeface="ＭＳ Ｐゴシック" pitchFamily="-108" charset="-128"/>
                <a:cs typeface="ＭＳ Ｐゴシック" pitchFamily="-108" charset="-128"/>
              </a:rPr>
              <a:t> (</a:t>
            </a:r>
            <a:r>
              <a:rPr lang="en-US" dirty="0" err="1" smtClean="0">
                <a:ea typeface="ＭＳ Ｐゴシック" pitchFamily="-108" charset="-128"/>
                <a:cs typeface="ＭＳ Ｐゴシック" pitchFamily="-108" charset="-128"/>
              </a:rPr>
              <a:t>my_str</a:t>
            </a:r>
            <a:r>
              <a:rPr lang="en-US" dirty="0" smtClean="0">
                <a:ea typeface="ＭＳ Ｐゴシック" pitchFamily="-108" charset="-128"/>
                <a:cs typeface="ＭＳ Ｐゴシック" pitchFamily="-108" charset="-128"/>
              </a:rPr>
              <a:t>[</a:t>
            </a:r>
            <a:r>
              <a:rPr lang="en-US" dirty="0">
                <a:ea typeface="ＭＳ Ｐゴシック" pitchFamily="-108" charset="-128"/>
                <a:cs typeface="ＭＳ Ｐゴシック" pitchFamily="-108" charset="-128"/>
              </a:rPr>
              <a:t>0])</a:t>
            </a:r>
          </a:p>
          <a:p>
            <a:pPr marL="0" indent="0" eaLnBrk="1" hangingPunct="1"/>
            <a:r>
              <a:rPr lang="en-US" dirty="0" smtClean="0">
                <a:ea typeface="ＭＳ Ｐゴシック" pitchFamily="-108" charset="-128"/>
                <a:cs typeface="ＭＳ Ｐゴシック" pitchFamily="-108" charset="-128"/>
              </a:rPr>
              <a:t> second </a:t>
            </a:r>
            <a:r>
              <a:rPr lang="en-US" dirty="0">
                <a:ea typeface="ＭＳ Ｐゴシック" pitchFamily="-108" charset="-128"/>
                <a:cs typeface="ＭＳ Ｐゴシック" pitchFamily="-108" charset="-128"/>
              </a:rPr>
              <a:t>time through, </a:t>
            </a:r>
            <a:r>
              <a:rPr lang="en-US" dirty="0" smtClean="0">
                <a:ea typeface="ＭＳ Ｐゴシック" pitchFamily="-108" charset="-128"/>
                <a:cs typeface="ＭＳ Ｐゴシック" pitchFamily="-108" charset="-128"/>
              </a:rPr>
              <a:t>char=</a:t>
            </a:r>
            <a:r>
              <a:rPr lang="fr-FR" dirty="0" smtClean="0">
                <a:ea typeface="ＭＳ Ｐゴシック" pitchFamily="-108" charset="-128"/>
                <a:cs typeface="ＭＳ Ｐゴシック" pitchFamily="-108" charset="-128"/>
              </a:rPr>
              <a:t>'</a:t>
            </a:r>
            <a:r>
              <a:rPr lang="en-US" dirty="0" smtClean="0">
                <a:ea typeface="ＭＳ Ｐゴシック" pitchFamily="-108" charset="-128"/>
                <a:cs typeface="ＭＳ Ｐゴシック" pitchFamily="-108" charset="-128"/>
              </a:rPr>
              <a:t>b</a:t>
            </a:r>
            <a:r>
              <a:rPr lang="fr-FR" dirty="0" smtClean="0">
                <a:ea typeface="ＭＳ Ｐゴシック" pitchFamily="-108" charset="-128"/>
                <a:cs typeface="ＭＳ Ｐゴシック" pitchFamily="-108" charset="-128"/>
              </a:rPr>
              <a:t>'</a:t>
            </a:r>
            <a:r>
              <a:rPr lang="en-US" dirty="0" smtClean="0">
                <a:ea typeface="ＭＳ Ｐゴシック" pitchFamily="-108" charset="-128"/>
                <a:cs typeface="ＭＳ Ｐゴシック" pitchFamily="-108" charset="-128"/>
              </a:rPr>
              <a:t> (</a:t>
            </a:r>
            <a:r>
              <a:rPr lang="en-US" dirty="0" err="1" smtClean="0">
                <a:ea typeface="ＭＳ Ｐゴシック" pitchFamily="-108" charset="-128"/>
                <a:cs typeface="ＭＳ Ｐゴシック" pitchFamily="-108" charset="-128"/>
              </a:rPr>
              <a:t>my_str</a:t>
            </a:r>
            <a:r>
              <a:rPr lang="en-US" dirty="0" smtClean="0">
                <a:ea typeface="ＭＳ Ｐゴシック" pitchFamily="-108" charset="-128"/>
                <a:cs typeface="ＭＳ Ｐゴシック" pitchFamily="-108" charset="-128"/>
              </a:rPr>
              <a:t>[</a:t>
            </a:r>
            <a:r>
              <a:rPr lang="en-US" dirty="0">
                <a:ea typeface="ＭＳ Ｐゴシック" pitchFamily="-108" charset="-128"/>
                <a:cs typeface="ＭＳ Ｐゴシック" pitchFamily="-108" charset="-128"/>
              </a:rPr>
              <a:t>1])</a:t>
            </a:r>
          </a:p>
          <a:p>
            <a:pPr marL="0" indent="0" eaLnBrk="1" hangingPunct="1"/>
            <a:r>
              <a:rPr lang="en-US" dirty="0" smtClean="0">
                <a:ea typeface="ＭＳ Ｐゴシック" pitchFamily="-108" charset="-128"/>
                <a:cs typeface="ＭＳ Ｐゴシック" pitchFamily="-108" charset="-128"/>
              </a:rPr>
              <a:t> third </a:t>
            </a:r>
            <a:r>
              <a:rPr lang="en-US" dirty="0">
                <a:ea typeface="ＭＳ Ｐゴシック" pitchFamily="-108" charset="-128"/>
                <a:cs typeface="ＭＳ Ｐゴシック" pitchFamily="-108" charset="-128"/>
              </a:rPr>
              <a:t>time through, </a:t>
            </a:r>
            <a:r>
              <a:rPr lang="en-US" dirty="0" smtClean="0">
                <a:ea typeface="ＭＳ Ｐゴシック" pitchFamily="-108" charset="-128"/>
                <a:cs typeface="ＭＳ Ｐゴシック" pitchFamily="-108" charset="-128"/>
              </a:rPr>
              <a:t>char=</a:t>
            </a:r>
            <a:r>
              <a:rPr lang="fr-FR" dirty="0" smtClean="0">
                <a:ea typeface="ＭＳ Ｐゴシック" pitchFamily="-108" charset="-128"/>
                <a:cs typeface="ＭＳ Ｐゴシック" pitchFamily="-108" charset="-128"/>
              </a:rPr>
              <a:t>'</a:t>
            </a:r>
            <a:r>
              <a:rPr lang="en-US" dirty="0" smtClean="0">
                <a:ea typeface="ＭＳ Ｐゴシック" pitchFamily="-108" charset="-128"/>
                <a:cs typeface="ＭＳ Ｐゴシック" pitchFamily="-108" charset="-128"/>
              </a:rPr>
              <a:t>c</a:t>
            </a:r>
            <a:r>
              <a:rPr lang="fr-FR" dirty="0" smtClean="0">
                <a:ea typeface="ＭＳ Ｐゴシック" pitchFamily="-108" charset="-128"/>
                <a:cs typeface="ＭＳ Ｐゴシック" pitchFamily="-108" charset="-128"/>
              </a:rPr>
              <a:t>'</a:t>
            </a:r>
            <a:r>
              <a:rPr lang="en-US" dirty="0" smtClean="0">
                <a:ea typeface="ＭＳ Ｐゴシック" pitchFamily="-108" charset="-128"/>
                <a:cs typeface="ＭＳ Ｐゴシック" pitchFamily="-108" charset="-128"/>
              </a:rPr>
              <a:t> (</a:t>
            </a:r>
            <a:r>
              <a:rPr lang="en-US" dirty="0" err="1" smtClean="0">
                <a:ea typeface="ＭＳ Ｐゴシック" pitchFamily="-108" charset="-128"/>
                <a:cs typeface="ＭＳ Ｐゴシック" pitchFamily="-108" charset="-128"/>
              </a:rPr>
              <a:t>my_str</a:t>
            </a:r>
            <a:r>
              <a:rPr lang="en-US" dirty="0" smtClean="0">
                <a:ea typeface="ＭＳ Ｐゴシック" pitchFamily="-108" charset="-128"/>
                <a:cs typeface="ＭＳ Ｐゴシック" pitchFamily="-108" charset="-128"/>
              </a:rPr>
              <a:t>[</a:t>
            </a:r>
            <a:r>
              <a:rPr lang="en-US" dirty="0">
                <a:ea typeface="ＭＳ Ｐゴシック" pitchFamily="-108" charset="-128"/>
                <a:cs typeface="ＭＳ Ｐゴシック" pitchFamily="-108" charset="-128"/>
              </a:rPr>
              <a:t>2])</a:t>
            </a:r>
          </a:p>
          <a:p>
            <a:pPr marL="0" indent="0" eaLnBrk="1" hangingPunct="1"/>
            <a:r>
              <a:rPr lang="en-US" dirty="0" smtClean="0">
                <a:ea typeface="ＭＳ Ｐゴシック" pitchFamily="-108" charset="-128"/>
                <a:cs typeface="ＭＳ Ｐゴシック" pitchFamily="-108" charset="-128"/>
              </a:rPr>
              <a:t> no </a:t>
            </a:r>
            <a:r>
              <a:rPr lang="en-US" dirty="0">
                <a:ea typeface="ＭＳ Ｐゴシック" pitchFamily="-108" charset="-128"/>
                <a:cs typeface="ＭＳ Ｐゴシック" pitchFamily="-108" charset="-128"/>
              </a:rPr>
              <a:t>more sequence left, </a:t>
            </a:r>
            <a:r>
              <a:rPr lang="en-US" dirty="0" smtClean="0">
                <a:ea typeface="ＭＳ Ｐゴシック" pitchFamily="-108" charset="-128"/>
                <a:cs typeface="ＭＳ Ｐゴシック" pitchFamily="-108" charset="-128"/>
              </a:rPr>
              <a:t>for ends</a:t>
            </a:r>
            <a:endParaRPr lang="en-US" dirty="0">
              <a:ea typeface="ＭＳ Ｐゴシック" pitchFamily="-108" charset="-128"/>
              <a:cs typeface="ＭＳ Ｐゴシック" pitchFamily="-108" charset="-128"/>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noChangeArrowheads="1"/>
          </p:cNvSpPr>
          <p:nvPr>
            <p:ph type="title"/>
          </p:nvPr>
        </p:nvSpPr>
        <p:spPr/>
        <p:txBody>
          <a:bodyPr/>
          <a:lstStyle/>
          <a:p>
            <a:pPr eaLnBrk="1" hangingPunct="1"/>
            <a:r>
              <a:rPr lang="en-US" dirty="0">
                <a:ea typeface="ＭＳ Ｐゴシック" pitchFamily="-108" charset="-128"/>
                <a:cs typeface="ＭＳ Ｐゴシック" pitchFamily="-108" charset="-128"/>
              </a:rPr>
              <a:t>Power of the for statement</a:t>
            </a:r>
          </a:p>
        </p:txBody>
      </p:sp>
      <p:sp>
        <p:nvSpPr>
          <p:cNvPr id="72707" name="Content Placeholder 2"/>
          <p:cNvSpPr>
            <a:spLocks noGrp="1" noChangeArrowheads="1"/>
          </p:cNvSpPr>
          <p:nvPr>
            <p:ph type="body" idx="1"/>
          </p:nvPr>
        </p:nvSpPr>
        <p:spPr/>
        <p:txBody>
          <a:bodyPr/>
          <a:lstStyle/>
          <a:p>
            <a:pPr eaLnBrk="1" hangingPunct="1"/>
            <a:r>
              <a:rPr lang="en-US" dirty="0">
                <a:ea typeface="ＭＳ Ｐゴシック" pitchFamily="-108" charset="-128"/>
                <a:cs typeface="ＭＳ Ｐゴシック" pitchFamily="-108" charset="-128"/>
              </a:rPr>
              <a:t>Sequence iteration as provided by the for state is very powerful and very useful in python.</a:t>
            </a:r>
          </a:p>
          <a:p>
            <a:pPr eaLnBrk="1" hangingPunct="1"/>
            <a:r>
              <a:rPr lang="en-US" dirty="0">
                <a:ea typeface="ＭＳ Ｐゴシック" pitchFamily="-108" charset="-128"/>
                <a:cs typeface="ＭＳ Ｐゴシック" pitchFamily="-108" charset="-128"/>
              </a:rPr>
              <a:t>Allows you to write some very “short” programs that do powerful things.</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Listing </a:t>
            </a:r>
            <a:r>
              <a:rPr lang="en-US" dirty="0" smtClean="0"/>
              <a:t>4.1 : Find </a:t>
            </a:r>
            <a:r>
              <a:rPr lang="en-US" dirty="0"/>
              <a:t>a L</a:t>
            </a:r>
            <a:r>
              <a:rPr lang="en-US" dirty="0" smtClean="0"/>
              <a:t>etter</a:t>
            </a:r>
            <a:endParaRPr lang="en-US" dirty="0"/>
          </a:p>
        </p:txBody>
      </p:sp>
      <p:pic>
        <p:nvPicPr>
          <p:cNvPr id="4" name="Picture 2" descr="Code has 12 lines, as follows. Line 1. 1 hash our implementation of the find function period Prints the index where. Line 2. 2 hash the target is found semicolon a failure message comma if it isn’t found period. Line 3. 3 hash this version only searches for a single character period. Line 4. 4. Line 5. 5 river equals quote Mississippi quote. Line 6. 6 target equals input left parenthesis quote input a character to find colon quote right parenthesis. Line 7. 7 for index in range left parenthesis l e n left parenthesis river right parenthesis right parenthesis colon hash for each index. Line 8, indented once. 8 if river left bracket index right bracket equals equals target colon hash check if the target is found.  Line 9, indented twice. 9 print left parenthesis double quote letter found at index colon double quote comma index right parenthesis hash if so comma print the index. Line 10, indented twice. 10. Break hash stop searching. Line 11. 11 else colon. Line 12, indented once. 12 print left parenthesis quote letter quote comma target comma quote not found in quote comma river right parenthesis."/>
          <p:cNvPicPr>
            <a:picLocks noChangeAspect="1"/>
          </p:cNvPicPr>
          <p:nvPr/>
        </p:nvPicPr>
        <p:blipFill>
          <a:blip r:embed="rId2"/>
          <a:stretch>
            <a:fillRect/>
          </a:stretch>
        </p:blipFill>
        <p:spPr>
          <a:xfrm>
            <a:off x="533400" y="1828800"/>
            <a:ext cx="8077200" cy="3276600"/>
          </a:xfrm>
          <a:prstGeom prst="rect">
            <a:avLst/>
          </a:prstGeom>
          <a:noFill/>
          <a:ln>
            <a:noFill/>
          </a:ln>
        </p:spPr>
      </p:pic>
    </p:spTree>
    <p:extLst>
      <p:ext uri="{BB962C8B-B14F-4D97-AF65-F5344CB8AC3E}">
        <p14:creationId xmlns:p14="http://schemas.microsoft.com/office/powerpoint/2010/main" val="4371599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E</a:t>
            </a:r>
            <a:r>
              <a:rPr lang="en-US" dirty="0" smtClean="0"/>
              <a:t>numerate function</a:t>
            </a:r>
            <a:endParaRPr lang="en-US" dirty="0"/>
          </a:p>
        </p:txBody>
      </p:sp>
      <p:sp>
        <p:nvSpPr>
          <p:cNvPr id="5" name="Content Placeholder 2"/>
          <p:cNvSpPr>
            <a:spLocks noGrp="1"/>
          </p:cNvSpPr>
          <p:nvPr>
            <p:ph type="body" idx="1"/>
          </p:nvPr>
        </p:nvSpPr>
        <p:spPr/>
        <p:txBody>
          <a:bodyPr/>
          <a:lstStyle/>
          <a:p>
            <a:r>
              <a:rPr lang="en-US" dirty="0" smtClean="0"/>
              <a:t>The enumerate function prints out two values: the index of an element and the element itself</a:t>
            </a:r>
          </a:p>
          <a:p>
            <a:r>
              <a:rPr lang="en-US" dirty="0" smtClean="0"/>
              <a:t>Can use it to iterate through both the index and element simultaneously, doing dual assignment</a:t>
            </a:r>
            <a:endParaRPr 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Listings </a:t>
            </a:r>
            <a:r>
              <a:rPr lang="en-US" dirty="0" smtClean="0"/>
              <a:t>4.2 : Find with Enumerate</a:t>
            </a:r>
            <a:endParaRPr lang="en-US" dirty="0"/>
          </a:p>
        </p:txBody>
      </p:sp>
      <p:pic>
        <p:nvPicPr>
          <p:cNvPr id="6" name="Picture 2" descr="Code has 11 lines, as follows. Line 1. Hash our implementation of the find function period prints the index where. Line 2. Hash the target is found semicolon a failure message comma if it isn’t found period. Line 3. Hash this version only searches for a single character period. Line 4, two paragraphs. River equals quote Mississippi quote. Line 5. Target equals input left parenthesis quote input a character to find colon quote right parenthesis. Line 6.  For index comma letter in enumerate left parenthesis river right parenthesis colon hash for each index. Line 7, indented once. If letter equals equals target colon hash check if the target is found. Line 8, indented twice. Print left parenthesis double quote letter found at index colon double quote comma index right parenthesis hash if so comma print the index. Line 9, indented twice. Break hash stop searching. Line 10. Else colon. Line 11, indented once. Print left parenthesis quote letter quote comma target comma quote not found in quote comma river right parenthesis."/>
          <p:cNvPicPr>
            <a:picLocks noGrp="1" noChangeAspect="1"/>
          </p:cNvPicPr>
          <p:nvPr>
            <p:ph sz="quarter" idx="4294967295"/>
          </p:nvPr>
        </p:nvPicPr>
        <p:blipFill rotWithShape="1">
          <a:blip r:embed="rId2"/>
          <a:srcRect b="2439"/>
          <a:stretch/>
        </p:blipFill>
        <p:spPr>
          <a:xfrm>
            <a:off x="533400" y="1828800"/>
            <a:ext cx="8001000" cy="3048000"/>
          </a:xfrm>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dirty="0"/>
              <a:t>S</a:t>
            </a:r>
            <a:r>
              <a:rPr lang="en-US" dirty="0" smtClean="0"/>
              <a:t>plit </a:t>
            </a:r>
            <a:r>
              <a:rPr lang="en-US" dirty="0"/>
              <a:t>F</a:t>
            </a:r>
            <a:r>
              <a:rPr lang="en-US" dirty="0" smtClean="0"/>
              <a:t>unction</a:t>
            </a:r>
            <a:endParaRPr lang="en-US" dirty="0"/>
          </a:p>
        </p:txBody>
      </p:sp>
      <p:sp>
        <p:nvSpPr>
          <p:cNvPr id="4" name="Content Placeholder 3"/>
          <p:cNvSpPr>
            <a:spLocks noGrp="1"/>
          </p:cNvSpPr>
          <p:nvPr>
            <p:ph type="body" idx="1"/>
          </p:nvPr>
        </p:nvSpPr>
        <p:spPr/>
        <p:txBody>
          <a:bodyPr/>
          <a:lstStyle/>
          <a:p>
            <a:r>
              <a:rPr lang="en-US" dirty="0" smtClean="0">
                <a:solidFill>
                  <a:schemeClr val="tx1"/>
                </a:solidFill>
              </a:rPr>
              <a:t>The </a:t>
            </a:r>
            <a:r>
              <a:rPr lang="en-US" dirty="0" smtClean="0">
                <a:solidFill>
                  <a:schemeClr val="tx1"/>
                </a:solidFill>
                <a:latin typeface="Courier New"/>
                <a:cs typeface="Courier New"/>
              </a:rPr>
              <a:t>split</a:t>
            </a:r>
            <a:r>
              <a:rPr lang="en-US" dirty="0" smtClean="0">
                <a:solidFill>
                  <a:schemeClr val="tx1"/>
                </a:solidFill>
              </a:rPr>
              <a:t> function will take a string and break it into multiple new string parts depending on the argument character.</a:t>
            </a:r>
          </a:p>
          <a:p>
            <a:r>
              <a:rPr lang="en-US" dirty="0" smtClean="0">
                <a:solidFill>
                  <a:schemeClr val="tx1"/>
                </a:solidFill>
              </a:rPr>
              <a:t>by default, if no argument is provided, split is on any whitespace character (tab, blank, etc.)</a:t>
            </a:r>
          </a:p>
          <a:p>
            <a:r>
              <a:rPr lang="en-US" dirty="0" smtClean="0">
                <a:solidFill>
                  <a:schemeClr val="tx1"/>
                </a:solidFill>
              </a:rPr>
              <a:t>you can assign the pieces with multiple assignment if you know how many pieces are yielded.</a:t>
            </a:r>
            <a:endParaRPr lang="en-US" dirty="0">
              <a:solidFill>
                <a:schemeClr val="tx1"/>
              </a:solidFill>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
            </a:r>
            <a:r>
              <a:rPr lang="en-US" dirty="0" smtClean="0"/>
              <a:t>eorder a Name</a:t>
            </a:r>
            <a:endParaRPr lang="en-US" dirty="0"/>
          </a:p>
        </p:txBody>
      </p:sp>
      <p:pic>
        <p:nvPicPr>
          <p:cNvPr id="6" name="Picture 1" descr="Code has 11 lines, as follows. Line 1. Greater than, greater than, greater than name equals quote John Marwood Cleese quote. Line 2. Greater than, greater than, greater than first comma middle comma last equals name period split left parenthesis right parenthesis. Line 3. Greater than, greater than, greater than transformed equals last plus quote comma quote plus first plus quote quote plus middle . Line 4. Greater than, greater than, greater than print left parenthesis transformed right parenthesis. Line 5. Cleese comma John Marwood. Line 6. Greater than, greater than, greater than print left parenthesis name right parenthesis. Line 7. John Marwood Cleese. Line 8.  Greater than, greater than, greater than print left parenthesis first right parenthesis. Line 9. John. Line 10. Greater than, greater than, greater than print left parenthesis middle right parenthesis. Line 11. Marwood."/>
          <p:cNvPicPr>
            <a:picLocks noGrp="1" noChangeAspect="1"/>
          </p:cNvPicPr>
          <p:nvPr>
            <p:ph idx="4294967295"/>
          </p:nvPr>
        </p:nvPicPr>
        <p:blipFill>
          <a:blip r:embed="rId2"/>
          <a:stretch>
            <a:fillRect/>
          </a:stretch>
        </p:blipFill>
        <p:spPr>
          <a:xfrm>
            <a:off x="800100" y="1981200"/>
            <a:ext cx="7543800" cy="3541713"/>
          </a:xfr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Subset of  U</a:t>
            </a:r>
            <a:r>
              <a:rPr lang="en-US" sz="100" dirty="0"/>
              <a:t> </a:t>
            </a:r>
            <a:r>
              <a:rPr lang="en-US" dirty="0"/>
              <a:t>T</a:t>
            </a:r>
            <a:r>
              <a:rPr lang="en-US" sz="100" dirty="0"/>
              <a:t> </a:t>
            </a:r>
            <a:r>
              <a:rPr lang="en-US" dirty="0"/>
              <a:t>F-8 </a:t>
            </a:r>
            <a:r>
              <a:rPr lang="en-US" sz="2000" b="0" dirty="0" smtClean="0"/>
              <a:t>(2 </a:t>
            </a:r>
            <a:r>
              <a:rPr lang="en-US" sz="2000" b="0" dirty="0"/>
              <a:t>of 2)</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628810713"/>
              </p:ext>
            </p:extLst>
          </p:nvPr>
        </p:nvGraphicFramePr>
        <p:xfrm>
          <a:off x="1524000" y="1524000"/>
          <a:ext cx="6096000" cy="4831080"/>
        </p:xfrm>
        <a:graphic>
          <a:graphicData uri="http://schemas.openxmlformats.org/drawingml/2006/table">
            <a:tbl>
              <a:tblPr firstRow="1" bandRow="1">
                <a:tableStyleId>{5940675A-B579-460E-94D1-54222C63F5DA}</a:tableStyleId>
              </a:tblPr>
              <a:tblGrid>
                <a:gridCol w="1016000">
                  <a:extLst>
                    <a:ext uri="{9D8B030D-6E8A-4147-A177-3AD203B41FA5}">
                      <a16:colId xmlns:a16="http://schemas.microsoft.com/office/drawing/2014/main" val="1059720952"/>
                    </a:ext>
                  </a:extLst>
                </a:gridCol>
                <a:gridCol w="1016000">
                  <a:extLst>
                    <a:ext uri="{9D8B030D-6E8A-4147-A177-3AD203B41FA5}">
                      <a16:colId xmlns:a16="http://schemas.microsoft.com/office/drawing/2014/main" val="275130308"/>
                    </a:ext>
                  </a:extLst>
                </a:gridCol>
                <a:gridCol w="1016000">
                  <a:extLst>
                    <a:ext uri="{9D8B030D-6E8A-4147-A177-3AD203B41FA5}">
                      <a16:colId xmlns:a16="http://schemas.microsoft.com/office/drawing/2014/main" val="2155213985"/>
                    </a:ext>
                  </a:extLst>
                </a:gridCol>
                <a:gridCol w="1016000">
                  <a:extLst>
                    <a:ext uri="{9D8B030D-6E8A-4147-A177-3AD203B41FA5}">
                      <a16:colId xmlns:a16="http://schemas.microsoft.com/office/drawing/2014/main" val="2806501159"/>
                    </a:ext>
                  </a:extLst>
                </a:gridCol>
                <a:gridCol w="1016000">
                  <a:extLst>
                    <a:ext uri="{9D8B030D-6E8A-4147-A177-3AD203B41FA5}">
                      <a16:colId xmlns:a16="http://schemas.microsoft.com/office/drawing/2014/main" val="443886767"/>
                    </a:ext>
                  </a:extLst>
                </a:gridCol>
                <a:gridCol w="1016000">
                  <a:extLst>
                    <a:ext uri="{9D8B030D-6E8A-4147-A177-3AD203B41FA5}">
                      <a16:colId xmlns:a16="http://schemas.microsoft.com/office/drawing/2014/main" val="1965803523"/>
                    </a:ext>
                  </a:extLst>
                </a:gridCol>
              </a:tblGrid>
              <a:tr h="370840">
                <a:tc>
                  <a:txBody>
                    <a:bodyPr/>
                    <a:lstStyle/>
                    <a:p>
                      <a:r>
                        <a:rPr lang="en-US" sz="1600" b="1" dirty="0" smtClean="0">
                          <a:solidFill>
                            <a:schemeClr val="tx1"/>
                          </a:solidFill>
                        </a:rPr>
                        <a:t>Char</a:t>
                      </a:r>
                      <a:endParaRPr lang="en-US" sz="1600" b="1" dirty="0">
                        <a:solidFill>
                          <a:schemeClr val="tx1"/>
                        </a:solidFill>
                      </a:endParaRPr>
                    </a:p>
                  </a:txBody>
                  <a:tcPr/>
                </a:tc>
                <a:tc>
                  <a:txBody>
                    <a:bodyPr/>
                    <a:lstStyle/>
                    <a:p>
                      <a:r>
                        <a:rPr lang="en-US" sz="1600" b="1" dirty="0" smtClean="0">
                          <a:solidFill>
                            <a:schemeClr val="tx1"/>
                          </a:solidFill>
                        </a:rPr>
                        <a:t>Dec</a:t>
                      </a:r>
                      <a:endParaRPr lang="en-US" sz="1600" b="1" dirty="0">
                        <a:solidFill>
                          <a:schemeClr val="tx1"/>
                        </a:solidFill>
                      </a:endParaRPr>
                    </a:p>
                  </a:txBody>
                  <a:tcPr/>
                </a:tc>
                <a:tc>
                  <a:txBody>
                    <a:bodyPr/>
                    <a:lstStyle/>
                    <a:p>
                      <a:r>
                        <a:rPr lang="en-US" sz="1600" b="1" dirty="0" smtClean="0">
                          <a:solidFill>
                            <a:schemeClr val="tx1"/>
                          </a:solidFill>
                        </a:rPr>
                        <a:t>Char</a:t>
                      </a:r>
                      <a:endParaRPr lang="en-US" sz="1600" b="1" dirty="0">
                        <a:solidFill>
                          <a:schemeClr val="tx1"/>
                        </a:solidFill>
                      </a:endParaRPr>
                    </a:p>
                  </a:txBody>
                  <a:tcPr/>
                </a:tc>
                <a:tc>
                  <a:txBody>
                    <a:bodyPr/>
                    <a:lstStyle/>
                    <a:p>
                      <a:r>
                        <a:rPr lang="en-US" sz="1600" b="1" dirty="0" smtClean="0">
                          <a:solidFill>
                            <a:schemeClr val="tx1"/>
                          </a:solidFill>
                        </a:rPr>
                        <a:t>Dec</a:t>
                      </a:r>
                      <a:endParaRPr lang="en-US" sz="1600" b="1" dirty="0">
                        <a:solidFill>
                          <a:schemeClr val="tx1"/>
                        </a:solidFill>
                      </a:endParaRPr>
                    </a:p>
                  </a:txBody>
                  <a:tcPr/>
                </a:tc>
                <a:tc>
                  <a:txBody>
                    <a:bodyPr/>
                    <a:lstStyle/>
                    <a:p>
                      <a:r>
                        <a:rPr lang="en-US" sz="1600" b="1" dirty="0" smtClean="0">
                          <a:solidFill>
                            <a:schemeClr val="tx1"/>
                          </a:solidFill>
                        </a:rPr>
                        <a:t>Char</a:t>
                      </a:r>
                      <a:endParaRPr lang="en-US" sz="1600" b="1" dirty="0">
                        <a:solidFill>
                          <a:schemeClr val="tx1"/>
                        </a:solidFill>
                      </a:endParaRPr>
                    </a:p>
                  </a:txBody>
                  <a:tcPr/>
                </a:tc>
                <a:tc>
                  <a:txBody>
                    <a:bodyPr/>
                    <a:lstStyle/>
                    <a:p>
                      <a:r>
                        <a:rPr lang="en-US" sz="1600" b="1" dirty="0" smtClean="0">
                          <a:solidFill>
                            <a:schemeClr val="tx1"/>
                          </a:solidFill>
                        </a:rPr>
                        <a:t>Dec</a:t>
                      </a:r>
                      <a:endParaRPr lang="en-US" sz="1600" b="1" dirty="0">
                        <a:solidFill>
                          <a:schemeClr val="tx1"/>
                        </a:solidFill>
                      </a:endParaRPr>
                    </a:p>
                  </a:txBody>
                  <a:tcPr/>
                </a:tc>
                <a:extLst>
                  <a:ext uri="{0D108BD9-81ED-4DB2-BD59-A6C34878D82A}">
                    <a16:rowId xmlns:a16="http://schemas.microsoft.com/office/drawing/2014/main" val="2165393025"/>
                  </a:ext>
                </a:extLst>
              </a:tr>
              <a:tr h="370840">
                <a:tc>
                  <a:txBody>
                    <a:bodyPr/>
                    <a:lstStyle/>
                    <a:p>
                      <a:r>
                        <a:rPr lang="en-US" sz="1600" dirty="0" smtClean="0"/>
                        <a:t>)</a:t>
                      </a:r>
                      <a:endParaRPr lang="en-US" sz="1600" dirty="0"/>
                    </a:p>
                  </a:txBody>
                  <a:tcPr/>
                </a:tc>
                <a:tc>
                  <a:txBody>
                    <a:bodyPr/>
                    <a:lstStyle/>
                    <a:p>
                      <a:r>
                        <a:rPr lang="en-US" sz="1600" dirty="0" smtClean="0"/>
                        <a:t>41</a:t>
                      </a:r>
                      <a:endParaRPr lang="en-US" sz="1600" dirty="0"/>
                    </a:p>
                  </a:txBody>
                  <a:tcPr/>
                </a:tc>
                <a:tc>
                  <a:txBody>
                    <a:bodyPr/>
                    <a:lstStyle/>
                    <a:p>
                      <a:r>
                        <a:rPr lang="en-US" sz="1600" dirty="0" smtClean="0"/>
                        <a:t>I</a:t>
                      </a:r>
                      <a:endParaRPr lang="en-US" sz="1600" dirty="0"/>
                    </a:p>
                  </a:txBody>
                  <a:tcPr/>
                </a:tc>
                <a:tc>
                  <a:txBody>
                    <a:bodyPr/>
                    <a:lstStyle/>
                    <a:p>
                      <a:r>
                        <a:rPr lang="en-US" sz="1600" dirty="0" smtClean="0"/>
                        <a:t>73</a:t>
                      </a:r>
                      <a:endParaRPr lang="en-US" sz="1600" dirty="0"/>
                    </a:p>
                  </a:txBody>
                  <a:tcPr/>
                </a:tc>
                <a:tc>
                  <a:txBody>
                    <a:bodyPr/>
                    <a:lstStyle/>
                    <a:p>
                      <a:r>
                        <a:rPr lang="en-US" sz="1600" dirty="0" smtClean="0"/>
                        <a:t>i</a:t>
                      </a:r>
                      <a:endParaRPr lang="en-US" sz="1600" dirty="0"/>
                    </a:p>
                  </a:txBody>
                  <a:tcPr/>
                </a:tc>
                <a:tc>
                  <a:txBody>
                    <a:bodyPr/>
                    <a:lstStyle/>
                    <a:p>
                      <a:r>
                        <a:rPr lang="en-US" sz="1600" dirty="0" smtClean="0"/>
                        <a:t>105</a:t>
                      </a:r>
                      <a:endParaRPr lang="en-US" sz="1600" dirty="0"/>
                    </a:p>
                  </a:txBody>
                  <a:tcPr/>
                </a:tc>
                <a:extLst>
                  <a:ext uri="{0D108BD9-81ED-4DB2-BD59-A6C34878D82A}">
                    <a16:rowId xmlns:a16="http://schemas.microsoft.com/office/drawing/2014/main" val="3504034165"/>
                  </a:ext>
                </a:extLst>
              </a:tr>
              <a:tr h="370840">
                <a:tc>
                  <a:txBody>
                    <a:bodyPr/>
                    <a:lstStyle/>
                    <a:p>
                      <a:r>
                        <a:rPr lang="en-US" sz="1600" dirty="0" smtClean="0"/>
                        <a:t>*</a:t>
                      </a:r>
                      <a:endParaRPr lang="en-US" sz="1600" dirty="0"/>
                    </a:p>
                  </a:txBody>
                  <a:tcPr/>
                </a:tc>
                <a:tc>
                  <a:txBody>
                    <a:bodyPr/>
                    <a:lstStyle/>
                    <a:p>
                      <a:r>
                        <a:rPr lang="en-US" sz="1600" dirty="0" smtClean="0"/>
                        <a:t>42</a:t>
                      </a:r>
                      <a:endParaRPr lang="en-US" sz="1600" dirty="0"/>
                    </a:p>
                  </a:txBody>
                  <a:tcPr/>
                </a:tc>
                <a:tc>
                  <a:txBody>
                    <a:bodyPr/>
                    <a:lstStyle/>
                    <a:p>
                      <a:r>
                        <a:rPr lang="en-US" sz="1600" dirty="0" smtClean="0"/>
                        <a:t>J</a:t>
                      </a:r>
                      <a:endParaRPr lang="en-US" sz="1600" dirty="0"/>
                    </a:p>
                  </a:txBody>
                  <a:tcPr/>
                </a:tc>
                <a:tc>
                  <a:txBody>
                    <a:bodyPr/>
                    <a:lstStyle/>
                    <a:p>
                      <a:r>
                        <a:rPr lang="en-US" sz="1600" dirty="0" smtClean="0"/>
                        <a:t>74</a:t>
                      </a:r>
                      <a:endParaRPr lang="en-US" sz="1600" dirty="0"/>
                    </a:p>
                  </a:txBody>
                  <a:tcPr/>
                </a:tc>
                <a:tc>
                  <a:txBody>
                    <a:bodyPr/>
                    <a:lstStyle/>
                    <a:p>
                      <a:r>
                        <a:rPr lang="en-US" sz="1600" dirty="0" smtClean="0"/>
                        <a:t>j</a:t>
                      </a:r>
                      <a:endParaRPr lang="en-US" sz="1600" dirty="0"/>
                    </a:p>
                  </a:txBody>
                  <a:tcPr/>
                </a:tc>
                <a:tc>
                  <a:txBody>
                    <a:bodyPr/>
                    <a:lstStyle/>
                    <a:p>
                      <a:r>
                        <a:rPr lang="en-US" sz="1600" dirty="0" smtClean="0"/>
                        <a:t>106</a:t>
                      </a:r>
                      <a:endParaRPr lang="en-US" sz="1600" dirty="0"/>
                    </a:p>
                  </a:txBody>
                  <a:tcPr/>
                </a:tc>
                <a:extLst>
                  <a:ext uri="{0D108BD9-81ED-4DB2-BD59-A6C34878D82A}">
                    <a16:rowId xmlns:a16="http://schemas.microsoft.com/office/drawing/2014/main" val="1097004800"/>
                  </a:ext>
                </a:extLst>
              </a:tr>
              <a:tr h="370840">
                <a:tc>
                  <a:txBody>
                    <a:bodyPr/>
                    <a:lstStyle/>
                    <a:p>
                      <a:r>
                        <a:rPr lang="en-US" sz="1600" dirty="0" smtClean="0"/>
                        <a:t>+</a:t>
                      </a:r>
                      <a:endParaRPr lang="en-US" sz="1600" dirty="0"/>
                    </a:p>
                  </a:txBody>
                  <a:tcPr/>
                </a:tc>
                <a:tc>
                  <a:txBody>
                    <a:bodyPr/>
                    <a:lstStyle/>
                    <a:p>
                      <a:r>
                        <a:rPr lang="en-US" sz="1600" dirty="0" smtClean="0"/>
                        <a:t>43</a:t>
                      </a:r>
                      <a:endParaRPr lang="en-US" sz="1600" dirty="0"/>
                    </a:p>
                  </a:txBody>
                  <a:tcPr/>
                </a:tc>
                <a:tc>
                  <a:txBody>
                    <a:bodyPr/>
                    <a:lstStyle/>
                    <a:p>
                      <a:r>
                        <a:rPr lang="en-US" sz="1600" dirty="0" smtClean="0"/>
                        <a:t>K</a:t>
                      </a:r>
                      <a:endParaRPr lang="en-US" sz="1600" dirty="0"/>
                    </a:p>
                  </a:txBody>
                  <a:tcPr/>
                </a:tc>
                <a:tc>
                  <a:txBody>
                    <a:bodyPr/>
                    <a:lstStyle/>
                    <a:p>
                      <a:r>
                        <a:rPr lang="en-US" sz="1600" dirty="0" smtClean="0"/>
                        <a:t>75</a:t>
                      </a:r>
                      <a:endParaRPr lang="en-US" sz="1600" dirty="0"/>
                    </a:p>
                  </a:txBody>
                  <a:tcPr/>
                </a:tc>
                <a:tc>
                  <a:txBody>
                    <a:bodyPr/>
                    <a:lstStyle/>
                    <a:p>
                      <a:r>
                        <a:rPr lang="en-US" sz="1600" dirty="0" smtClean="0"/>
                        <a:t>k</a:t>
                      </a:r>
                      <a:endParaRPr lang="en-US" sz="1600" dirty="0"/>
                    </a:p>
                  </a:txBody>
                  <a:tcPr/>
                </a:tc>
                <a:tc>
                  <a:txBody>
                    <a:bodyPr/>
                    <a:lstStyle/>
                    <a:p>
                      <a:r>
                        <a:rPr lang="en-US" sz="1600" dirty="0" smtClean="0"/>
                        <a:t>107</a:t>
                      </a:r>
                      <a:endParaRPr lang="en-US" sz="1600" dirty="0"/>
                    </a:p>
                  </a:txBody>
                  <a:tcPr/>
                </a:tc>
                <a:extLst>
                  <a:ext uri="{0D108BD9-81ED-4DB2-BD59-A6C34878D82A}">
                    <a16:rowId xmlns:a16="http://schemas.microsoft.com/office/drawing/2014/main" val="480040714"/>
                  </a:ext>
                </a:extLst>
              </a:tr>
              <a:tr h="370840">
                <a:tc>
                  <a:txBody>
                    <a:bodyPr/>
                    <a:lstStyle/>
                    <a:p>
                      <a:r>
                        <a:rPr lang="en-US" sz="1600" dirty="0" smtClean="0"/>
                        <a:t>,</a:t>
                      </a:r>
                      <a:endParaRPr lang="en-US" sz="1600" dirty="0"/>
                    </a:p>
                  </a:txBody>
                  <a:tcPr/>
                </a:tc>
                <a:tc>
                  <a:txBody>
                    <a:bodyPr/>
                    <a:lstStyle/>
                    <a:p>
                      <a:r>
                        <a:rPr lang="en-US" sz="1600" dirty="0" smtClean="0"/>
                        <a:t>44</a:t>
                      </a:r>
                      <a:endParaRPr lang="en-US" sz="1600" dirty="0"/>
                    </a:p>
                  </a:txBody>
                  <a:tcPr/>
                </a:tc>
                <a:tc>
                  <a:txBody>
                    <a:bodyPr/>
                    <a:lstStyle/>
                    <a:p>
                      <a:r>
                        <a:rPr lang="en-US" sz="1600" dirty="0" smtClean="0"/>
                        <a:t>L</a:t>
                      </a:r>
                      <a:endParaRPr lang="en-US" sz="1600" dirty="0"/>
                    </a:p>
                  </a:txBody>
                  <a:tcPr/>
                </a:tc>
                <a:tc>
                  <a:txBody>
                    <a:bodyPr/>
                    <a:lstStyle/>
                    <a:p>
                      <a:r>
                        <a:rPr lang="en-US" sz="1600" dirty="0" smtClean="0"/>
                        <a:t>76</a:t>
                      </a:r>
                      <a:endParaRPr lang="en-US" sz="1600" dirty="0"/>
                    </a:p>
                  </a:txBody>
                  <a:tcPr/>
                </a:tc>
                <a:tc>
                  <a:txBody>
                    <a:bodyPr/>
                    <a:lstStyle/>
                    <a:p>
                      <a:r>
                        <a:rPr lang="en-US" sz="1600" dirty="0" smtClean="0"/>
                        <a:t>l</a:t>
                      </a:r>
                      <a:endParaRPr lang="en-US" sz="1600" dirty="0"/>
                    </a:p>
                  </a:txBody>
                  <a:tcPr/>
                </a:tc>
                <a:tc>
                  <a:txBody>
                    <a:bodyPr/>
                    <a:lstStyle/>
                    <a:p>
                      <a:r>
                        <a:rPr lang="en-US" sz="1600" dirty="0" smtClean="0"/>
                        <a:t>108</a:t>
                      </a:r>
                      <a:endParaRPr lang="en-US" sz="1600" dirty="0"/>
                    </a:p>
                  </a:txBody>
                  <a:tcPr/>
                </a:tc>
                <a:extLst>
                  <a:ext uri="{0D108BD9-81ED-4DB2-BD59-A6C34878D82A}">
                    <a16:rowId xmlns:a16="http://schemas.microsoft.com/office/drawing/2014/main" val="4263468077"/>
                  </a:ext>
                </a:extLst>
              </a:tr>
              <a:tr h="370840">
                <a:tc>
                  <a:txBody>
                    <a:bodyPr/>
                    <a:lstStyle/>
                    <a:p>
                      <a:r>
                        <a:rPr lang="en-US" sz="1600" dirty="0" smtClean="0"/>
                        <a:t>-</a:t>
                      </a:r>
                      <a:endParaRPr lang="en-US" sz="1600" dirty="0"/>
                    </a:p>
                  </a:txBody>
                  <a:tcPr/>
                </a:tc>
                <a:tc>
                  <a:txBody>
                    <a:bodyPr/>
                    <a:lstStyle/>
                    <a:p>
                      <a:r>
                        <a:rPr lang="en-US" sz="1600" dirty="0" smtClean="0"/>
                        <a:t>45</a:t>
                      </a:r>
                      <a:endParaRPr lang="en-US" sz="1600" dirty="0"/>
                    </a:p>
                  </a:txBody>
                  <a:tcPr/>
                </a:tc>
                <a:tc>
                  <a:txBody>
                    <a:bodyPr/>
                    <a:lstStyle/>
                    <a:p>
                      <a:r>
                        <a:rPr lang="en-US" sz="1600" dirty="0" smtClean="0"/>
                        <a:t>M</a:t>
                      </a:r>
                      <a:endParaRPr lang="en-US" sz="1600" dirty="0"/>
                    </a:p>
                  </a:txBody>
                  <a:tcPr/>
                </a:tc>
                <a:tc>
                  <a:txBody>
                    <a:bodyPr/>
                    <a:lstStyle/>
                    <a:p>
                      <a:r>
                        <a:rPr lang="en-US" sz="1600" dirty="0" smtClean="0"/>
                        <a:t>77</a:t>
                      </a:r>
                      <a:endParaRPr lang="en-US" sz="1600" dirty="0"/>
                    </a:p>
                  </a:txBody>
                  <a:tcPr/>
                </a:tc>
                <a:tc>
                  <a:txBody>
                    <a:bodyPr/>
                    <a:lstStyle/>
                    <a:p>
                      <a:r>
                        <a:rPr lang="en-US" sz="1600" dirty="0" smtClean="0"/>
                        <a:t>m</a:t>
                      </a:r>
                      <a:endParaRPr lang="en-US" sz="1600" dirty="0"/>
                    </a:p>
                  </a:txBody>
                  <a:tcPr/>
                </a:tc>
                <a:tc>
                  <a:txBody>
                    <a:bodyPr/>
                    <a:lstStyle/>
                    <a:p>
                      <a:r>
                        <a:rPr lang="en-US" sz="1600" dirty="0" smtClean="0"/>
                        <a:t>109</a:t>
                      </a:r>
                      <a:endParaRPr lang="en-US" sz="1600" dirty="0"/>
                    </a:p>
                  </a:txBody>
                  <a:tcPr/>
                </a:tc>
                <a:extLst>
                  <a:ext uri="{0D108BD9-81ED-4DB2-BD59-A6C34878D82A}">
                    <a16:rowId xmlns:a16="http://schemas.microsoft.com/office/drawing/2014/main" val="1378978218"/>
                  </a:ext>
                </a:extLst>
              </a:tr>
              <a:tr h="370840">
                <a:tc>
                  <a:txBody>
                    <a:bodyPr/>
                    <a:lstStyle/>
                    <a:p>
                      <a:r>
                        <a:rPr lang="en-US" sz="1600" dirty="0" smtClean="0"/>
                        <a:t>.</a:t>
                      </a:r>
                      <a:endParaRPr lang="en-US" sz="1600" dirty="0"/>
                    </a:p>
                  </a:txBody>
                  <a:tcPr/>
                </a:tc>
                <a:tc>
                  <a:txBody>
                    <a:bodyPr/>
                    <a:lstStyle/>
                    <a:p>
                      <a:r>
                        <a:rPr lang="en-US" sz="1600" dirty="0" smtClean="0"/>
                        <a:t>46</a:t>
                      </a:r>
                      <a:endParaRPr lang="en-US" sz="1600" dirty="0"/>
                    </a:p>
                  </a:txBody>
                  <a:tcPr/>
                </a:tc>
                <a:tc>
                  <a:txBody>
                    <a:bodyPr/>
                    <a:lstStyle/>
                    <a:p>
                      <a:r>
                        <a:rPr lang="en-US" sz="1600" dirty="0" smtClean="0"/>
                        <a:t>N</a:t>
                      </a:r>
                      <a:endParaRPr lang="en-US" sz="1600" dirty="0"/>
                    </a:p>
                  </a:txBody>
                  <a:tcPr/>
                </a:tc>
                <a:tc>
                  <a:txBody>
                    <a:bodyPr/>
                    <a:lstStyle/>
                    <a:p>
                      <a:r>
                        <a:rPr lang="en-US" sz="1600" dirty="0" smtClean="0"/>
                        <a:t>78</a:t>
                      </a:r>
                      <a:endParaRPr lang="en-US" sz="1600" dirty="0"/>
                    </a:p>
                  </a:txBody>
                  <a:tcPr/>
                </a:tc>
                <a:tc>
                  <a:txBody>
                    <a:bodyPr/>
                    <a:lstStyle/>
                    <a:p>
                      <a:r>
                        <a:rPr lang="en-US" sz="1600" dirty="0" smtClean="0"/>
                        <a:t>n</a:t>
                      </a:r>
                      <a:endParaRPr lang="en-US" sz="1600" dirty="0"/>
                    </a:p>
                  </a:txBody>
                  <a:tcPr/>
                </a:tc>
                <a:tc>
                  <a:txBody>
                    <a:bodyPr/>
                    <a:lstStyle/>
                    <a:p>
                      <a:r>
                        <a:rPr lang="en-US" sz="1600" dirty="0" smtClean="0"/>
                        <a:t>110</a:t>
                      </a:r>
                      <a:endParaRPr lang="en-US" sz="1600" dirty="0"/>
                    </a:p>
                  </a:txBody>
                  <a:tcPr/>
                </a:tc>
                <a:extLst>
                  <a:ext uri="{0D108BD9-81ED-4DB2-BD59-A6C34878D82A}">
                    <a16:rowId xmlns:a16="http://schemas.microsoft.com/office/drawing/2014/main" val="1920958639"/>
                  </a:ext>
                </a:extLst>
              </a:tr>
              <a:tr h="370840">
                <a:tc>
                  <a:txBody>
                    <a:bodyPr/>
                    <a:lstStyle/>
                    <a:p>
                      <a:r>
                        <a:rPr lang="en-US" sz="1600" dirty="0" smtClean="0"/>
                        <a:t>/</a:t>
                      </a:r>
                      <a:endParaRPr lang="en-US" sz="1600" dirty="0"/>
                    </a:p>
                  </a:txBody>
                  <a:tcPr/>
                </a:tc>
                <a:tc>
                  <a:txBody>
                    <a:bodyPr/>
                    <a:lstStyle/>
                    <a:p>
                      <a:r>
                        <a:rPr lang="en-US" sz="1600" dirty="0" smtClean="0"/>
                        <a:t>47</a:t>
                      </a:r>
                      <a:endParaRPr lang="en-US" sz="1600" dirty="0"/>
                    </a:p>
                  </a:txBody>
                  <a:tcPr/>
                </a:tc>
                <a:tc>
                  <a:txBody>
                    <a:bodyPr/>
                    <a:lstStyle/>
                    <a:p>
                      <a:r>
                        <a:rPr lang="en-US" sz="1600" dirty="0" smtClean="0"/>
                        <a:t>O</a:t>
                      </a:r>
                      <a:endParaRPr lang="en-US" sz="1600" dirty="0"/>
                    </a:p>
                  </a:txBody>
                  <a:tcPr/>
                </a:tc>
                <a:tc>
                  <a:txBody>
                    <a:bodyPr/>
                    <a:lstStyle/>
                    <a:p>
                      <a:r>
                        <a:rPr lang="en-US" sz="1600" dirty="0" smtClean="0"/>
                        <a:t>79</a:t>
                      </a:r>
                      <a:endParaRPr lang="en-US" sz="1600" dirty="0"/>
                    </a:p>
                  </a:txBody>
                  <a:tcPr/>
                </a:tc>
                <a:tc>
                  <a:txBody>
                    <a:bodyPr/>
                    <a:lstStyle/>
                    <a:p>
                      <a:r>
                        <a:rPr lang="en-US" sz="1600" dirty="0" smtClean="0"/>
                        <a:t>o</a:t>
                      </a:r>
                      <a:endParaRPr lang="en-US" sz="1600" dirty="0"/>
                    </a:p>
                  </a:txBody>
                  <a:tcPr/>
                </a:tc>
                <a:tc>
                  <a:txBody>
                    <a:bodyPr/>
                    <a:lstStyle/>
                    <a:p>
                      <a:r>
                        <a:rPr lang="en-US" sz="1600" dirty="0" smtClean="0"/>
                        <a:t>111</a:t>
                      </a:r>
                      <a:endParaRPr lang="en-US" sz="1600" dirty="0"/>
                    </a:p>
                  </a:txBody>
                  <a:tcPr/>
                </a:tc>
                <a:extLst>
                  <a:ext uri="{0D108BD9-81ED-4DB2-BD59-A6C34878D82A}">
                    <a16:rowId xmlns:a16="http://schemas.microsoft.com/office/drawing/2014/main" val="314056346"/>
                  </a:ext>
                </a:extLst>
              </a:tr>
              <a:tr h="381000">
                <a:tc>
                  <a:txBody>
                    <a:bodyPr/>
                    <a:lstStyle/>
                    <a:p>
                      <a:r>
                        <a:rPr lang="en-US" sz="1600" dirty="0" smtClean="0"/>
                        <a:t>0</a:t>
                      </a:r>
                      <a:endParaRPr lang="en-US" sz="1600" dirty="0"/>
                    </a:p>
                  </a:txBody>
                  <a:tcPr/>
                </a:tc>
                <a:tc>
                  <a:txBody>
                    <a:bodyPr/>
                    <a:lstStyle/>
                    <a:p>
                      <a:r>
                        <a:rPr lang="en-US" sz="1600" dirty="0" smtClean="0"/>
                        <a:t>48</a:t>
                      </a:r>
                      <a:endParaRPr lang="en-US" sz="1600" dirty="0"/>
                    </a:p>
                  </a:txBody>
                  <a:tcPr/>
                </a:tc>
                <a:tc>
                  <a:txBody>
                    <a:bodyPr/>
                    <a:lstStyle/>
                    <a:p>
                      <a:r>
                        <a:rPr lang="en-US" sz="1600" dirty="0" smtClean="0"/>
                        <a:t>P</a:t>
                      </a:r>
                      <a:endParaRPr lang="en-US" sz="1600" dirty="0"/>
                    </a:p>
                  </a:txBody>
                  <a:tcPr/>
                </a:tc>
                <a:tc>
                  <a:txBody>
                    <a:bodyPr/>
                    <a:lstStyle/>
                    <a:p>
                      <a:r>
                        <a:rPr lang="en-US" sz="1600" dirty="0" smtClean="0"/>
                        <a:t>80</a:t>
                      </a:r>
                      <a:endParaRPr lang="en-US" sz="1600" dirty="0"/>
                    </a:p>
                  </a:txBody>
                  <a:tcPr/>
                </a:tc>
                <a:tc>
                  <a:txBody>
                    <a:bodyPr/>
                    <a:lstStyle/>
                    <a:p>
                      <a:r>
                        <a:rPr lang="en-US" sz="1600" dirty="0" smtClean="0"/>
                        <a:t>p</a:t>
                      </a:r>
                      <a:endParaRPr lang="en-US" sz="1600" dirty="0"/>
                    </a:p>
                  </a:txBody>
                  <a:tcPr/>
                </a:tc>
                <a:tc>
                  <a:txBody>
                    <a:bodyPr/>
                    <a:lstStyle/>
                    <a:p>
                      <a:r>
                        <a:rPr lang="en-US" sz="1600" dirty="0" smtClean="0"/>
                        <a:t>112</a:t>
                      </a:r>
                      <a:endParaRPr lang="en-US" sz="1600" dirty="0"/>
                    </a:p>
                  </a:txBody>
                  <a:tcPr/>
                </a:tc>
                <a:extLst>
                  <a:ext uri="{0D108BD9-81ED-4DB2-BD59-A6C34878D82A}">
                    <a16:rowId xmlns:a16="http://schemas.microsoft.com/office/drawing/2014/main" val="1599183117"/>
                  </a:ext>
                </a:extLst>
              </a:tr>
              <a:tr h="370840">
                <a:tc>
                  <a:txBody>
                    <a:bodyPr/>
                    <a:lstStyle/>
                    <a:p>
                      <a:r>
                        <a:rPr lang="en-US" sz="1600" dirty="0" smtClean="0"/>
                        <a:t>1</a:t>
                      </a:r>
                      <a:endParaRPr lang="en-US" sz="1600" dirty="0"/>
                    </a:p>
                  </a:txBody>
                  <a:tcPr/>
                </a:tc>
                <a:tc>
                  <a:txBody>
                    <a:bodyPr/>
                    <a:lstStyle/>
                    <a:p>
                      <a:r>
                        <a:rPr lang="en-US" sz="1600" dirty="0" smtClean="0"/>
                        <a:t>49</a:t>
                      </a:r>
                      <a:endParaRPr lang="en-US" sz="1600" dirty="0"/>
                    </a:p>
                  </a:txBody>
                  <a:tcPr/>
                </a:tc>
                <a:tc>
                  <a:txBody>
                    <a:bodyPr/>
                    <a:lstStyle/>
                    <a:p>
                      <a:r>
                        <a:rPr lang="en-US" sz="1600" dirty="0" smtClean="0"/>
                        <a:t>Q</a:t>
                      </a:r>
                      <a:endParaRPr lang="en-US" sz="1600" dirty="0"/>
                    </a:p>
                  </a:txBody>
                  <a:tcPr/>
                </a:tc>
                <a:tc>
                  <a:txBody>
                    <a:bodyPr/>
                    <a:lstStyle/>
                    <a:p>
                      <a:r>
                        <a:rPr lang="en-US" sz="1600" dirty="0" smtClean="0"/>
                        <a:t>81</a:t>
                      </a:r>
                      <a:endParaRPr lang="en-US" sz="1600" dirty="0"/>
                    </a:p>
                  </a:txBody>
                  <a:tcPr/>
                </a:tc>
                <a:tc>
                  <a:txBody>
                    <a:bodyPr/>
                    <a:lstStyle/>
                    <a:p>
                      <a:r>
                        <a:rPr lang="en-US" sz="1600" dirty="0" smtClean="0"/>
                        <a:t>q</a:t>
                      </a:r>
                      <a:endParaRPr lang="en-US" sz="1600" dirty="0"/>
                    </a:p>
                  </a:txBody>
                  <a:tcPr/>
                </a:tc>
                <a:tc>
                  <a:txBody>
                    <a:bodyPr/>
                    <a:lstStyle/>
                    <a:p>
                      <a:r>
                        <a:rPr lang="en-US" sz="1600" dirty="0" smtClean="0"/>
                        <a:t>113</a:t>
                      </a:r>
                      <a:endParaRPr lang="en-US" sz="1600" dirty="0"/>
                    </a:p>
                  </a:txBody>
                  <a:tcPr/>
                </a:tc>
                <a:extLst>
                  <a:ext uri="{0D108BD9-81ED-4DB2-BD59-A6C34878D82A}">
                    <a16:rowId xmlns:a16="http://schemas.microsoft.com/office/drawing/2014/main" val="2817300065"/>
                  </a:ext>
                </a:extLst>
              </a:tr>
              <a:tr h="370840">
                <a:tc>
                  <a:txBody>
                    <a:bodyPr/>
                    <a:lstStyle/>
                    <a:p>
                      <a:r>
                        <a:rPr lang="en-US" sz="1600" dirty="0" smtClean="0"/>
                        <a:t>2</a:t>
                      </a:r>
                      <a:endParaRPr lang="en-US" sz="1600" dirty="0"/>
                    </a:p>
                  </a:txBody>
                  <a:tcPr/>
                </a:tc>
                <a:tc>
                  <a:txBody>
                    <a:bodyPr/>
                    <a:lstStyle/>
                    <a:p>
                      <a:r>
                        <a:rPr lang="en-US" sz="1600" dirty="0" smtClean="0"/>
                        <a:t>50</a:t>
                      </a:r>
                      <a:endParaRPr lang="en-US" sz="1600" dirty="0"/>
                    </a:p>
                  </a:txBody>
                  <a:tcPr/>
                </a:tc>
                <a:tc>
                  <a:txBody>
                    <a:bodyPr/>
                    <a:lstStyle/>
                    <a:p>
                      <a:r>
                        <a:rPr lang="en-US" sz="1600" dirty="0" smtClean="0"/>
                        <a:t>R</a:t>
                      </a:r>
                      <a:endParaRPr lang="en-US" sz="1600" dirty="0"/>
                    </a:p>
                  </a:txBody>
                  <a:tcPr/>
                </a:tc>
                <a:tc>
                  <a:txBody>
                    <a:bodyPr/>
                    <a:lstStyle/>
                    <a:p>
                      <a:r>
                        <a:rPr lang="en-US" sz="1600" dirty="0" smtClean="0"/>
                        <a:t>82</a:t>
                      </a:r>
                      <a:endParaRPr lang="en-US" sz="1600" dirty="0"/>
                    </a:p>
                  </a:txBody>
                  <a:tcPr/>
                </a:tc>
                <a:tc>
                  <a:txBody>
                    <a:bodyPr/>
                    <a:lstStyle/>
                    <a:p>
                      <a:r>
                        <a:rPr lang="en-US" sz="1600" dirty="0" smtClean="0"/>
                        <a:t>r</a:t>
                      </a:r>
                      <a:endParaRPr lang="en-US" sz="1600" dirty="0"/>
                    </a:p>
                  </a:txBody>
                  <a:tcPr/>
                </a:tc>
                <a:tc>
                  <a:txBody>
                    <a:bodyPr/>
                    <a:lstStyle/>
                    <a:p>
                      <a:r>
                        <a:rPr lang="en-US" sz="1600" dirty="0" smtClean="0"/>
                        <a:t>114</a:t>
                      </a:r>
                      <a:endParaRPr lang="en-US" sz="1600" dirty="0"/>
                    </a:p>
                  </a:txBody>
                  <a:tcPr/>
                </a:tc>
                <a:extLst>
                  <a:ext uri="{0D108BD9-81ED-4DB2-BD59-A6C34878D82A}">
                    <a16:rowId xmlns:a16="http://schemas.microsoft.com/office/drawing/2014/main" val="31011376"/>
                  </a:ext>
                </a:extLst>
              </a:tr>
              <a:tr h="370840">
                <a:tc>
                  <a:txBody>
                    <a:bodyPr/>
                    <a:lstStyle/>
                    <a:p>
                      <a:r>
                        <a:rPr lang="en-US" sz="1600" dirty="0" smtClean="0"/>
                        <a:t>3</a:t>
                      </a:r>
                      <a:endParaRPr lang="en-US" sz="1600" dirty="0"/>
                    </a:p>
                  </a:txBody>
                  <a:tcPr/>
                </a:tc>
                <a:tc>
                  <a:txBody>
                    <a:bodyPr/>
                    <a:lstStyle/>
                    <a:p>
                      <a:r>
                        <a:rPr lang="en-US" sz="1600" dirty="0" smtClean="0"/>
                        <a:t>51</a:t>
                      </a:r>
                      <a:endParaRPr lang="en-US" sz="1600" dirty="0"/>
                    </a:p>
                  </a:txBody>
                  <a:tcPr/>
                </a:tc>
                <a:tc>
                  <a:txBody>
                    <a:bodyPr/>
                    <a:lstStyle/>
                    <a:p>
                      <a:r>
                        <a:rPr lang="en-US" sz="1600" dirty="0" smtClean="0"/>
                        <a:t>S</a:t>
                      </a:r>
                      <a:endParaRPr lang="en-US" sz="1600" dirty="0"/>
                    </a:p>
                  </a:txBody>
                  <a:tcPr/>
                </a:tc>
                <a:tc>
                  <a:txBody>
                    <a:bodyPr/>
                    <a:lstStyle/>
                    <a:p>
                      <a:r>
                        <a:rPr lang="en-US" sz="1600" dirty="0" smtClean="0"/>
                        <a:t>83</a:t>
                      </a:r>
                      <a:endParaRPr lang="en-US" sz="1600" dirty="0"/>
                    </a:p>
                  </a:txBody>
                  <a:tcPr/>
                </a:tc>
                <a:tc>
                  <a:txBody>
                    <a:bodyPr/>
                    <a:lstStyle/>
                    <a:p>
                      <a:r>
                        <a:rPr lang="en-US" sz="1600" dirty="0" smtClean="0"/>
                        <a:t>s</a:t>
                      </a:r>
                      <a:endParaRPr lang="en-US" sz="1600" dirty="0"/>
                    </a:p>
                  </a:txBody>
                  <a:tcPr/>
                </a:tc>
                <a:tc>
                  <a:txBody>
                    <a:bodyPr/>
                    <a:lstStyle/>
                    <a:p>
                      <a:r>
                        <a:rPr lang="en-US" sz="1600" dirty="0" smtClean="0"/>
                        <a:t>115</a:t>
                      </a:r>
                      <a:endParaRPr lang="en-US" sz="1600" dirty="0"/>
                    </a:p>
                  </a:txBody>
                  <a:tcPr/>
                </a:tc>
                <a:extLst>
                  <a:ext uri="{0D108BD9-81ED-4DB2-BD59-A6C34878D82A}">
                    <a16:rowId xmlns:a16="http://schemas.microsoft.com/office/drawing/2014/main" val="3500146666"/>
                  </a:ext>
                </a:extLst>
              </a:tr>
              <a:tr h="370840">
                <a:tc>
                  <a:txBody>
                    <a:bodyPr/>
                    <a:lstStyle/>
                    <a:p>
                      <a:r>
                        <a:rPr lang="en-US" sz="1600" dirty="0" smtClean="0"/>
                        <a:t>4</a:t>
                      </a:r>
                      <a:endParaRPr lang="en-US" sz="1600" dirty="0"/>
                    </a:p>
                  </a:txBody>
                  <a:tcPr/>
                </a:tc>
                <a:tc>
                  <a:txBody>
                    <a:bodyPr/>
                    <a:lstStyle/>
                    <a:p>
                      <a:r>
                        <a:rPr lang="en-US" sz="1600" dirty="0" smtClean="0"/>
                        <a:t>52</a:t>
                      </a:r>
                      <a:endParaRPr lang="en-US" sz="1600" dirty="0"/>
                    </a:p>
                  </a:txBody>
                  <a:tcPr/>
                </a:tc>
                <a:tc>
                  <a:txBody>
                    <a:bodyPr/>
                    <a:lstStyle/>
                    <a:p>
                      <a:r>
                        <a:rPr lang="en-US" sz="1600" dirty="0" smtClean="0"/>
                        <a:t>T</a:t>
                      </a:r>
                      <a:endParaRPr lang="en-US" sz="1600" dirty="0"/>
                    </a:p>
                  </a:txBody>
                  <a:tcPr/>
                </a:tc>
                <a:tc>
                  <a:txBody>
                    <a:bodyPr/>
                    <a:lstStyle/>
                    <a:p>
                      <a:r>
                        <a:rPr lang="en-US" sz="1600" dirty="0" smtClean="0"/>
                        <a:t>84</a:t>
                      </a:r>
                      <a:endParaRPr lang="en-US" sz="1600" dirty="0"/>
                    </a:p>
                  </a:txBody>
                  <a:tcPr/>
                </a:tc>
                <a:tc>
                  <a:txBody>
                    <a:bodyPr/>
                    <a:lstStyle/>
                    <a:p>
                      <a:r>
                        <a:rPr lang="en-US" sz="1600" dirty="0" smtClean="0"/>
                        <a:t>t</a:t>
                      </a:r>
                      <a:endParaRPr lang="en-US" sz="1600" dirty="0"/>
                    </a:p>
                  </a:txBody>
                  <a:tcPr/>
                </a:tc>
                <a:tc>
                  <a:txBody>
                    <a:bodyPr/>
                    <a:lstStyle/>
                    <a:p>
                      <a:r>
                        <a:rPr lang="en-US" sz="1600" dirty="0" smtClean="0"/>
                        <a:t>116</a:t>
                      </a:r>
                      <a:endParaRPr lang="en-US" sz="1600" dirty="0"/>
                    </a:p>
                  </a:txBody>
                  <a:tcPr/>
                </a:tc>
                <a:extLst>
                  <a:ext uri="{0D108BD9-81ED-4DB2-BD59-A6C34878D82A}">
                    <a16:rowId xmlns:a16="http://schemas.microsoft.com/office/drawing/2014/main" val="3274404981"/>
                  </a:ext>
                </a:extLst>
              </a:tr>
            </a:tbl>
          </a:graphicData>
        </a:graphic>
      </p:graphicFrame>
    </p:spTree>
    <p:extLst>
      <p:ext uri="{BB962C8B-B14F-4D97-AF65-F5344CB8AC3E}">
        <p14:creationId xmlns:p14="http://schemas.microsoft.com/office/powerpoint/2010/main" val="366078909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Palindromes and </a:t>
            </a:r>
            <a:r>
              <a:rPr lang="en-US" dirty="0"/>
              <a:t>t</a:t>
            </a:r>
            <a:r>
              <a:rPr lang="en-US" dirty="0" smtClean="0"/>
              <a:t>he Rules</a:t>
            </a:r>
            <a:endParaRPr lang="en-US" dirty="0"/>
          </a:p>
        </p:txBody>
      </p:sp>
      <p:sp>
        <p:nvSpPr>
          <p:cNvPr id="3" name="Content Placeholder 2"/>
          <p:cNvSpPr>
            <a:spLocks noGrp="1"/>
          </p:cNvSpPr>
          <p:nvPr>
            <p:ph type="body" idx="1"/>
          </p:nvPr>
        </p:nvSpPr>
        <p:spPr/>
        <p:txBody>
          <a:bodyPr/>
          <a:lstStyle/>
          <a:p>
            <a:r>
              <a:rPr lang="en-US" dirty="0" smtClean="0"/>
              <a:t>A palindrome is a string that prints the same forward and backwards</a:t>
            </a:r>
          </a:p>
          <a:p>
            <a:r>
              <a:rPr lang="en-US" dirty="0" smtClean="0"/>
              <a:t>same implies that:</a:t>
            </a:r>
          </a:p>
          <a:p>
            <a:pPr lvl="1"/>
            <a:r>
              <a:rPr lang="en-US" dirty="0" smtClean="0"/>
              <a:t>case does not matter</a:t>
            </a:r>
          </a:p>
          <a:p>
            <a:pPr lvl="1"/>
            <a:r>
              <a:rPr lang="en-US" dirty="0" smtClean="0"/>
              <a:t>punctuation is ignored</a:t>
            </a:r>
          </a:p>
          <a:p>
            <a:r>
              <a:rPr lang="en-US" dirty="0"/>
              <a:t>"</a:t>
            </a:r>
            <a:r>
              <a:rPr lang="en-US" dirty="0" smtClean="0"/>
              <a:t>Madam I</a:t>
            </a:r>
            <a:r>
              <a:rPr lang="fr-FR" dirty="0" smtClean="0"/>
              <a:t>'</a:t>
            </a:r>
            <a:r>
              <a:rPr lang="en-US" dirty="0" smtClean="0"/>
              <a:t>m Adam" is thus a palindrome</a:t>
            </a:r>
            <a:endParaRPr 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Lower Case and Punctuation</a:t>
            </a:r>
            <a:endParaRPr lang="en-US" dirty="0"/>
          </a:p>
        </p:txBody>
      </p:sp>
      <p:sp>
        <p:nvSpPr>
          <p:cNvPr id="3" name="Text Placeholder 2"/>
          <p:cNvSpPr>
            <a:spLocks noGrp="1"/>
          </p:cNvSpPr>
          <p:nvPr>
            <p:ph type="body" idx="1"/>
          </p:nvPr>
        </p:nvSpPr>
        <p:spPr/>
        <p:txBody>
          <a:bodyPr/>
          <a:lstStyle/>
          <a:p>
            <a:r>
              <a:rPr lang="en-US" dirty="0" smtClean="0">
                <a:solidFill>
                  <a:schemeClr val="tx1"/>
                </a:solidFill>
              </a:rPr>
              <a:t>every letter is converted using the </a:t>
            </a:r>
            <a:r>
              <a:rPr lang="en-US" dirty="0" smtClean="0">
                <a:solidFill>
                  <a:schemeClr val="tx1"/>
                </a:solidFill>
                <a:latin typeface="Courier New"/>
                <a:cs typeface="Courier New"/>
              </a:rPr>
              <a:t>lower</a:t>
            </a:r>
            <a:r>
              <a:rPr lang="en-US" dirty="0" smtClean="0">
                <a:solidFill>
                  <a:schemeClr val="tx1"/>
                </a:solidFill>
              </a:rPr>
              <a:t> method</a:t>
            </a:r>
          </a:p>
        </p:txBody>
      </p:sp>
      <p:pic>
        <p:nvPicPr>
          <p:cNvPr id="5" name="Picture 4" descr="Code has 3 lines, as follows. Line 1. Import string comma brings in a series of predefined. Line 2. Sequences left parenthesis strings period digits comma. Line 3. String period punctuation comma string period white space right parenthesis."/>
          <p:cNvPicPr>
            <a:picLocks noChangeAspect="1"/>
          </p:cNvPicPr>
          <p:nvPr/>
        </p:nvPicPr>
        <p:blipFill>
          <a:blip r:embed="rId2"/>
          <a:stretch>
            <a:fillRect/>
          </a:stretch>
        </p:blipFill>
        <p:spPr>
          <a:xfrm>
            <a:off x="457200" y="2209800"/>
            <a:ext cx="8153401" cy="1362075"/>
          </a:xfrm>
          <a:prstGeom prst="rect">
            <a:avLst/>
          </a:prstGeom>
        </p:spPr>
      </p:pic>
      <p:sp>
        <p:nvSpPr>
          <p:cNvPr id="4" name="Text Placeholder 3"/>
          <p:cNvSpPr>
            <a:spLocks noGrp="1"/>
          </p:cNvSpPr>
          <p:nvPr>
            <p:ph type="body" idx="13"/>
          </p:nvPr>
        </p:nvSpPr>
        <p:spPr>
          <a:xfrm>
            <a:off x="457201" y="3505200"/>
            <a:ext cx="8153400" cy="1293223"/>
          </a:xfrm>
        </p:spPr>
        <p:txBody>
          <a:bodyPr/>
          <a:lstStyle/>
          <a:p>
            <a:r>
              <a:rPr lang="en-US" dirty="0">
                <a:solidFill>
                  <a:schemeClr val="tx1"/>
                </a:solidFill>
              </a:rPr>
              <a:t>we remove all non-wanted characters with the </a:t>
            </a:r>
            <a:r>
              <a:rPr lang="en-US" dirty="0">
                <a:solidFill>
                  <a:schemeClr val="tx1"/>
                </a:solidFill>
                <a:latin typeface="Courier New"/>
                <a:cs typeface="Courier New"/>
              </a:rPr>
              <a:t>replace</a:t>
            </a:r>
            <a:r>
              <a:rPr lang="en-US" dirty="0">
                <a:solidFill>
                  <a:schemeClr val="tx1"/>
                </a:solidFill>
              </a:rPr>
              <a:t> method. First </a:t>
            </a:r>
            <a:r>
              <a:rPr lang="en-US" dirty="0" err="1">
                <a:solidFill>
                  <a:schemeClr val="tx1"/>
                </a:solidFill>
              </a:rPr>
              <a:t>arg</a:t>
            </a:r>
            <a:r>
              <a:rPr lang="en-US" dirty="0">
                <a:solidFill>
                  <a:schemeClr val="tx1"/>
                </a:solidFill>
              </a:rPr>
              <a:t> is what to replace, the second the replacement</a:t>
            </a:r>
            <a:r>
              <a:rPr lang="en-US" dirty="0" smtClean="0">
                <a:solidFill>
                  <a:schemeClr val="tx1"/>
                </a:solidFill>
              </a:rPr>
              <a:t>.</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Listing </a:t>
            </a:r>
            <a:r>
              <a:rPr lang="en-US" dirty="0" smtClean="0"/>
              <a:t>4.4 : Palindromes</a:t>
            </a:r>
            <a:endParaRPr lang="en-US" dirty="0"/>
          </a:p>
        </p:txBody>
      </p:sp>
      <p:pic>
        <p:nvPicPr>
          <p:cNvPr id="5" name="Picture 1" descr="Code has 26 lines, as follows. Line 1. 1 Hash Palindrome tester. Line 2. 2 import string. Line 3. 3. Line 4. 4 original underscore s t r equals input left parenthesis quote input a string colon quote right parenthesis. Line 5. 5 modified underscore s t r equals original underscore s t r period lower left parenthesis right parenthesis. Line 6. 6. Line 7. 7 bad underscore c h a r s equals string period white space plus string period punctuation. Line 8. 8. Line 9. 9 for c h a r in modified underscore s t r colon. Line 10, indented once. 10 if c h a r in bad underscore c h a r s colon hash remove bad characters. Line 11, indented twice. 11 modified underscore s t r equals modified underscore s t r period replace left parenthesis c h a r comma quote quote right parenthesis. Line 12. 12. Line 13. 13 if modified underscore s t r equals equals modified underscore s t r left bracket colon colon minus 1 right bracket colon hash it is a palindrome. Line 14, indented once. 14 print left parenthesis backslash. Line 15. 15 quote the original string is colon left brace right brace backslash n backslash. Line 16. 16 the modified string is colon left brace right brace backslash n backslash. Line 17. 17 the reversal is colon left brace right brace backslash n backslash. Line 18. 18 string is a palindrome quote period format left parenthesis original underscore s t r comma modified underscore s t r comma modified underscore s t r left bracket colon colon minus 1. Line 19. Right bracket right parenthesis right parenthesis. Line 20. 19 else colon. Line 21, indented once. 20 print left parenthesis backslash. Line 22. 21 quote the original string is left brace right brace backslash n backslash. Line 23. 22 the modified string is colon left brace right brace backslash n backslash. Line 24. 23 the reversal is colon left brace right brace backslash n backslash. Line 25. 24 string is not a palindrome quote period format left parenthesis original underscore s t r comma modified underscore s t r comma modified underscore s t r left bracket colon colon hyphen. Line 26. 1 right bracket right parenthesis right parenthesis."/>
          <p:cNvPicPr>
            <a:picLocks noGrp="1" noChangeAspect="1"/>
          </p:cNvPicPr>
          <p:nvPr>
            <p:ph sz="quarter" idx="4294967295"/>
          </p:nvPr>
        </p:nvPicPr>
        <p:blipFill>
          <a:blip r:embed="rId2"/>
          <a:stretch>
            <a:fillRect/>
          </a:stretch>
        </p:blipFill>
        <p:spPr>
          <a:xfrm>
            <a:off x="767053" y="1752600"/>
            <a:ext cx="7609893" cy="4373563"/>
          </a:xfr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More String Formatting </a:t>
            </a:r>
            <a:endParaRPr lang="en-US" dirty="0"/>
          </a:p>
        </p:txBody>
      </p:sp>
    </p:spTree>
    <p:extLst>
      <p:ext uri="{BB962C8B-B14F-4D97-AF65-F5344CB8AC3E}">
        <p14:creationId xmlns:p14="http://schemas.microsoft.com/office/powerpoint/2010/main" val="264331775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More String </a:t>
            </a:r>
            <a:r>
              <a:rPr lang="en-US" dirty="0" smtClean="0"/>
              <a:t>Formatting</a:t>
            </a:r>
            <a:endParaRPr lang="en-US" dirty="0"/>
          </a:p>
        </p:txBody>
      </p:sp>
      <p:sp>
        <p:nvSpPr>
          <p:cNvPr id="6" name="Text Placeholder 5"/>
          <p:cNvSpPr>
            <a:spLocks noGrp="1"/>
          </p:cNvSpPr>
          <p:nvPr>
            <p:ph type="body" idx="13"/>
          </p:nvPr>
        </p:nvSpPr>
        <p:spPr>
          <a:xfrm>
            <a:off x="457200" y="1828800"/>
            <a:ext cx="8229600" cy="607423"/>
          </a:xfrm>
        </p:spPr>
        <p:txBody>
          <a:bodyPr/>
          <a:lstStyle/>
          <a:p>
            <a:pPr marL="0" indent="0">
              <a:buNone/>
            </a:pPr>
            <a:r>
              <a:rPr lang="en-US" dirty="0"/>
              <a:t>We said a format string was of the following form</a:t>
            </a:r>
            <a:r>
              <a:rPr lang="en-US" dirty="0" smtClean="0"/>
              <a:t>:</a:t>
            </a:r>
            <a:endParaRPr lang="en-US" dirty="0"/>
          </a:p>
        </p:txBody>
      </p:sp>
      <p:pic>
        <p:nvPicPr>
          <p:cNvPr id="11" name="Picture 10" descr="A line of code, as follows. Left brace colon align width period precision descriptor right brace."/>
          <p:cNvPicPr>
            <a:picLocks noChangeAspect="1"/>
          </p:cNvPicPr>
          <p:nvPr/>
        </p:nvPicPr>
        <p:blipFill>
          <a:blip r:embed="rId2"/>
          <a:stretch>
            <a:fillRect/>
          </a:stretch>
        </p:blipFill>
        <p:spPr>
          <a:xfrm>
            <a:off x="457201" y="2476154"/>
            <a:ext cx="6755390" cy="450273"/>
          </a:xfrm>
          <a:prstGeom prst="rect">
            <a:avLst/>
          </a:prstGeom>
        </p:spPr>
      </p:pic>
      <p:sp>
        <p:nvSpPr>
          <p:cNvPr id="7" name="Text Placeholder 6"/>
          <p:cNvSpPr>
            <a:spLocks noGrp="1"/>
          </p:cNvSpPr>
          <p:nvPr>
            <p:ph type="body" idx="14"/>
          </p:nvPr>
        </p:nvSpPr>
        <p:spPr>
          <a:xfrm>
            <a:off x="457200" y="3058883"/>
            <a:ext cx="8303622" cy="607423"/>
          </a:xfrm>
        </p:spPr>
        <p:txBody>
          <a:bodyPr/>
          <a:lstStyle/>
          <a:p>
            <a:pPr marL="0" indent="0">
              <a:buNone/>
            </a:pPr>
            <a:r>
              <a:rPr lang="en-US" dirty="0" smtClean="0"/>
              <a:t>Well</a:t>
            </a:r>
            <a:r>
              <a:rPr lang="en-US" dirty="0"/>
              <a:t>, it can be more complicated than </a:t>
            </a:r>
            <a:r>
              <a:rPr lang="en-US" dirty="0" smtClean="0"/>
              <a:t>that</a:t>
            </a:r>
            <a:endParaRPr lang="en-US" dirty="0"/>
          </a:p>
        </p:txBody>
      </p:sp>
      <p:pic>
        <p:nvPicPr>
          <p:cNvPr id="12" name="Picture 11" descr="Code has two lines, as follows. Line 1. Left brace a r g colon fill align sign hash 0 width comma period precision. Line 2. Descriptor right brace."/>
          <p:cNvPicPr>
            <a:picLocks noChangeAspect="1"/>
          </p:cNvPicPr>
          <p:nvPr/>
        </p:nvPicPr>
        <p:blipFill>
          <a:blip r:embed="rId3"/>
          <a:stretch>
            <a:fillRect/>
          </a:stretch>
        </p:blipFill>
        <p:spPr>
          <a:xfrm>
            <a:off x="457200" y="3733800"/>
            <a:ext cx="8077200" cy="692727"/>
          </a:xfrm>
          <a:prstGeom prst="rect">
            <a:avLst/>
          </a:prstGeom>
        </p:spPr>
      </p:pic>
      <p:sp>
        <p:nvSpPr>
          <p:cNvPr id="8" name="Text Placeholder 7"/>
          <p:cNvSpPr>
            <a:spLocks noGrp="1"/>
          </p:cNvSpPr>
          <p:nvPr>
            <p:ph type="body" idx="15"/>
          </p:nvPr>
        </p:nvSpPr>
        <p:spPr>
          <a:xfrm>
            <a:off x="457200" y="4495800"/>
            <a:ext cx="8329748" cy="607423"/>
          </a:xfrm>
        </p:spPr>
        <p:txBody>
          <a:bodyPr/>
          <a:lstStyle/>
          <a:p>
            <a:pPr marL="0" indent="0">
              <a:buNone/>
            </a:pPr>
            <a:r>
              <a:rPr lang="en-US" dirty="0">
                <a:cs typeface="Courier New"/>
              </a:rPr>
              <a:t>That's a lot, so let's look at the </a:t>
            </a:r>
            <a:r>
              <a:rPr lang="en-US" dirty="0" smtClean="0">
                <a:cs typeface="Courier New"/>
              </a:rPr>
              <a:t>details</a:t>
            </a:r>
            <a:endParaRPr lang="en-US" dirty="0">
              <a:cs typeface="Courier New"/>
            </a:endParaRPr>
          </a:p>
        </p:txBody>
      </p:sp>
    </p:spTree>
    <p:extLst>
      <p:ext uri="{BB962C8B-B14F-4D97-AF65-F5344CB8AC3E}">
        <p14:creationId xmlns:p14="http://schemas.microsoft.com/office/powerpoint/2010/main" val="372028030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arg</a:t>
            </a:r>
            <a:endParaRPr lang="en-US" dirty="0"/>
          </a:p>
        </p:txBody>
      </p:sp>
      <p:sp>
        <p:nvSpPr>
          <p:cNvPr id="3" name="Content Placeholder 2"/>
          <p:cNvSpPr>
            <a:spLocks noGrp="1"/>
          </p:cNvSpPr>
          <p:nvPr>
            <p:ph type="body" idx="1"/>
          </p:nvPr>
        </p:nvSpPr>
        <p:spPr>
          <a:xfrm>
            <a:off x="457200" y="1600201"/>
            <a:ext cx="8229600" cy="1828800"/>
          </a:xfrm>
        </p:spPr>
        <p:txBody>
          <a:bodyPr/>
          <a:lstStyle/>
          <a:p>
            <a:pPr marL="0" indent="0">
              <a:buNone/>
            </a:pPr>
            <a:r>
              <a:rPr lang="en-US" dirty="0" smtClean="0"/>
              <a:t>To over-ride the {}-to-argument matching we have seen, you can indicate the argument you want in the bracket</a:t>
            </a:r>
          </a:p>
          <a:p>
            <a:r>
              <a:rPr lang="en-US" dirty="0" smtClean="0"/>
              <a:t>if other descriptor stuff is needed, it goes behind the </a:t>
            </a:r>
            <a:r>
              <a:rPr lang="en-US" dirty="0" err="1" smtClean="0"/>
              <a:t>arg</a:t>
            </a:r>
            <a:r>
              <a:rPr lang="en-US" dirty="0" smtClean="0"/>
              <a:t>, separated by a :</a:t>
            </a:r>
            <a:endParaRPr lang="en-US" dirty="0"/>
          </a:p>
        </p:txBody>
      </p:sp>
      <p:pic>
        <p:nvPicPr>
          <p:cNvPr id="4" name="Picture 3" descr="Code has two lines, as follows. Line 1. Greater than, greater than, greater than print left parenthesis quote left brace 0 right brace is left brace 2 right brace and left brace 0 right brace is also left brace 1 right brace quote period format left parenthesis quote Bill quote comma 25 comma quote tall quote right parenthesis right parenthesis. Line 2. Bill is tall and Bill is also 25."/>
          <p:cNvPicPr>
            <a:picLocks noChangeAspect="1"/>
          </p:cNvPicPr>
          <p:nvPr/>
        </p:nvPicPr>
        <p:blipFill>
          <a:blip r:embed="rId2"/>
          <a:stretch>
            <a:fillRect/>
          </a:stretch>
        </p:blipFill>
        <p:spPr>
          <a:xfrm>
            <a:off x="533400" y="3581400"/>
            <a:ext cx="7696200" cy="533400"/>
          </a:xfrm>
          <a:prstGeom prst="rect">
            <a:avLst/>
          </a:prstGeom>
        </p:spPr>
      </p:pic>
    </p:spTree>
    <p:extLst>
      <p:ext uri="{BB962C8B-B14F-4D97-AF65-F5344CB8AC3E}">
        <p14:creationId xmlns:p14="http://schemas.microsoft.com/office/powerpoint/2010/main" val="14105862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fill, =</a:t>
            </a:r>
            <a:endParaRPr lang="en-US" dirty="0"/>
          </a:p>
        </p:txBody>
      </p:sp>
      <p:sp>
        <p:nvSpPr>
          <p:cNvPr id="3" name="Content Placeholder 2"/>
          <p:cNvSpPr>
            <a:spLocks noGrp="1"/>
          </p:cNvSpPr>
          <p:nvPr>
            <p:ph type="body" idx="1"/>
          </p:nvPr>
        </p:nvSpPr>
        <p:spPr/>
        <p:txBody>
          <a:bodyPr/>
          <a:lstStyle/>
          <a:p>
            <a:pPr marL="0" indent="0">
              <a:buNone/>
            </a:pPr>
            <a:r>
              <a:rPr lang="en-US" dirty="0" smtClean="0"/>
              <a:t>Besides alignment, you can fill empty spaces with a fill character:</a:t>
            </a:r>
          </a:p>
          <a:p>
            <a:r>
              <a:rPr lang="en-US" dirty="0" smtClean="0"/>
              <a:t>0=</a:t>
            </a:r>
            <a:r>
              <a:rPr lang="en-US" dirty="0"/>
              <a:t>	</a:t>
            </a:r>
            <a:r>
              <a:rPr lang="en-US" dirty="0" smtClean="0"/>
              <a:t>fill with 0's</a:t>
            </a:r>
          </a:p>
          <a:p>
            <a:r>
              <a:rPr lang="en-US" dirty="0" smtClean="0"/>
              <a:t>+=	fill with +</a:t>
            </a:r>
            <a:endParaRPr lang="en-US" dirty="0"/>
          </a:p>
        </p:txBody>
      </p:sp>
    </p:spTree>
    <p:extLst>
      <p:ext uri="{BB962C8B-B14F-4D97-AF65-F5344CB8AC3E}">
        <p14:creationId xmlns:p14="http://schemas.microsoft.com/office/powerpoint/2010/main" val="57951671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
            </a:r>
            <a:r>
              <a:rPr lang="en-US" dirty="0" smtClean="0"/>
              <a:t>ign</a:t>
            </a:r>
            <a:endParaRPr lang="en-US" dirty="0"/>
          </a:p>
        </p:txBody>
      </p:sp>
      <p:sp>
        <p:nvSpPr>
          <p:cNvPr id="3" name="Content Placeholder 2"/>
          <p:cNvSpPr>
            <a:spLocks noGrp="1"/>
          </p:cNvSpPr>
          <p:nvPr>
            <p:ph type="body" idx="1"/>
          </p:nvPr>
        </p:nvSpPr>
        <p:spPr/>
        <p:txBody>
          <a:bodyPr/>
          <a:lstStyle/>
          <a:p>
            <a:r>
              <a:rPr lang="en-US" dirty="0" smtClean="0"/>
              <a:t>+ means a sign for both positive and negative numbers</a:t>
            </a:r>
          </a:p>
          <a:p>
            <a:r>
              <a:rPr lang="en-US" dirty="0" smtClean="0">
                <a:latin typeface="Times New Roman" panose="02020603050405020304" pitchFamily="18" charset="0"/>
                <a:cs typeface="Times New Roman" panose="02020603050405020304" pitchFamily="18" charset="0"/>
              </a:rPr>
              <a:t>−</a:t>
            </a:r>
            <a:r>
              <a:rPr lang="en-US" dirty="0" smtClean="0"/>
              <a:t>means a sign for only negative numbers</a:t>
            </a:r>
          </a:p>
          <a:p>
            <a:r>
              <a:rPr lang="en-US" dirty="0" smtClean="0"/>
              <a:t>space means space for positive, minus for negative</a:t>
            </a:r>
          </a:p>
        </p:txBody>
      </p:sp>
    </p:spTree>
    <p:extLst>
      <p:ext uri="{BB962C8B-B14F-4D97-AF65-F5344CB8AC3E}">
        <p14:creationId xmlns:p14="http://schemas.microsoft.com/office/powerpoint/2010/main" val="333667078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2</a:t>
            </a:r>
            <a:endParaRPr lang="en-US" dirty="0"/>
          </a:p>
        </p:txBody>
      </p:sp>
      <p:sp>
        <p:nvSpPr>
          <p:cNvPr id="5" name="Text Placeholder 2"/>
          <p:cNvSpPr>
            <a:spLocks noGrp="1"/>
          </p:cNvSpPr>
          <p:nvPr>
            <p:ph type="body" idx="1"/>
          </p:nvPr>
        </p:nvSpPr>
        <p:spPr>
          <a:xfrm>
            <a:off x="457200" y="1680304"/>
            <a:ext cx="4800600" cy="550832"/>
          </a:xfrm>
        </p:spPr>
        <p:txBody>
          <a:bodyPr/>
          <a:lstStyle/>
          <a:p>
            <a:pPr marL="0" indent="0">
              <a:buNone/>
            </a:pPr>
            <a:r>
              <a:rPr lang="en-US" dirty="0" err="1" smtClean="0"/>
              <a:t>args</a:t>
            </a:r>
            <a:r>
              <a:rPr lang="en-US" dirty="0" smtClean="0"/>
              <a:t> are before the :, format after</a:t>
            </a:r>
          </a:p>
        </p:txBody>
      </p:sp>
      <p:pic>
        <p:nvPicPr>
          <p:cNvPr id="3" name="Picture 2" descr="Code has 2 lines, as follows. Line 1. Greater than, greater than, greater than print left parenthesis quote left brace 0 colon period less than 12 s right brace forward slash left brace 1 colon 0 equals plus 10 d right brace forward slash left brace 2 colon hyphen greater than 5 d right brace quote period format left parenthesis quote a b c quote comma 35 comma 22 right parenthesis right parenthesis. Line 2. Period period period period period period period period period a b c pipe plus 0 0 0 0 0 0 0 3 5 pipe hyphen hyphen hyphen 22."/>
          <p:cNvPicPr>
            <a:picLocks noChangeAspect="1"/>
          </p:cNvPicPr>
          <p:nvPr/>
        </p:nvPicPr>
        <p:blipFill>
          <a:blip r:embed="rId3"/>
          <a:stretch>
            <a:fillRect/>
          </a:stretch>
        </p:blipFill>
        <p:spPr>
          <a:xfrm>
            <a:off x="586976" y="2297811"/>
            <a:ext cx="7947424" cy="1000125"/>
          </a:xfrm>
          <a:prstGeom prst="rect">
            <a:avLst/>
          </a:prstGeom>
        </p:spPr>
      </p:pic>
      <p:sp>
        <p:nvSpPr>
          <p:cNvPr id="4" name="Text Placeholder 3"/>
          <p:cNvSpPr>
            <a:spLocks noGrp="1"/>
          </p:cNvSpPr>
          <p:nvPr>
            <p:ph type="body" idx="13"/>
          </p:nvPr>
        </p:nvSpPr>
        <p:spPr>
          <a:xfrm>
            <a:off x="492033" y="3249313"/>
            <a:ext cx="4460967" cy="607423"/>
          </a:xfrm>
        </p:spPr>
        <p:txBody>
          <a:bodyPr/>
          <a:lstStyle/>
          <a:p>
            <a:pPr marL="0" indent="0">
              <a:buNone/>
            </a:pPr>
            <a:r>
              <a:rPr lang="en-US" dirty="0"/>
              <a:t>for example {1:0=10d</a:t>
            </a:r>
            <a:r>
              <a:rPr lang="en-US" dirty="0" smtClean="0"/>
              <a:t>} means:</a:t>
            </a:r>
            <a:endParaRPr lang="en-US" dirty="0"/>
          </a:p>
        </p:txBody>
      </p:sp>
      <p:graphicFrame>
        <p:nvGraphicFramePr>
          <p:cNvPr id="12" name="Object 1" descr="A line of code, as follows. 1 right arrow second left parenthesis count from 0 right parenthesis a r g of format comma 35."/>
          <p:cNvGraphicFramePr>
            <a:graphicFrameLocks noChangeAspect="1"/>
          </p:cNvGraphicFramePr>
          <p:nvPr>
            <p:extLst>
              <p:ext uri="{D42A27DB-BD31-4B8C-83A1-F6EECF244321}">
                <p14:modId xmlns:p14="http://schemas.microsoft.com/office/powerpoint/2010/main" val="249813162"/>
              </p:ext>
            </p:extLst>
          </p:nvPr>
        </p:nvGraphicFramePr>
        <p:xfrm>
          <a:off x="652272" y="3842845"/>
          <a:ext cx="6795287" cy="507111"/>
        </p:xfrm>
        <a:graphic>
          <a:graphicData uri="http://schemas.openxmlformats.org/presentationml/2006/ole">
            <mc:AlternateContent xmlns:mc="http://schemas.openxmlformats.org/markup-compatibility/2006">
              <mc:Choice xmlns:v="urn:schemas-microsoft-com:vml" Requires="v">
                <p:oleObj spid="_x0000_s1195" name="Equation" r:id="rId4" imgW="5105160" imgH="380880" progId="Equation.DSMT4">
                  <p:embed/>
                </p:oleObj>
              </mc:Choice>
              <mc:Fallback>
                <p:oleObj name="Equation" r:id="rId4" imgW="5105160" imgH="380880" progId="Equation.DSMT4">
                  <p:embed/>
                  <p:pic>
                    <p:nvPicPr>
                      <p:cNvPr id="0" name=""/>
                      <p:cNvPicPr/>
                      <p:nvPr/>
                    </p:nvPicPr>
                    <p:blipFill>
                      <a:blip r:embed="rId5"/>
                      <a:stretch>
                        <a:fillRect/>
                      </a:stretch>
                    </p:blipFill>
                    <p:spPr>
                      <a:xfrm>
                        <a:off x="652272" y="3842845"/>
                        <a:ext cx="6795287" cy="507111"/>
                      </a:xfrm>
                      <a:prstGeom prst="rect">
                        <a:avLst/>
                      </a:prstGeom>
                    </p:spPr>
                  </p:pic>
                </p:oleObj>
              </mc:Fallback>
            </mc:AlternateContent>
          </a:graphicData>
        </a:graphic>
      </p:graphicFrame>
      <p:graphicFrame>
        <p:nvGraphicFramePr>
          <p:cNvPr id="14" name="Object 2" descr="A line of code, as follows. Colon right arrow colon separator."/>
          <p:cNvGraphicFramePr>
            <a:graphicFrameLocks noChangeAspect="1"/>
          </p:cNvGraphicFramePr>
          <p:nvPr>
            <p:extLst>
              <p:ext uri="{D42A27DB-BD31-4B8C-83A1-F6EECF244321}">
                <p14:modId xmlns:p14="http://schemas.microsoft.com/office/powerpoint/2010/main" val="2118963769"/>
              </p:ext>
            </p:extLst>
          </p:nvPr>
        </p:nvGraphicFramePr>
        <p:xfrm>
          <a:off x="652272" y="4391724"/>
          <a:ext cx="2314575" cy="404812"/>
        </p:xfrm>
        <a:graphic>
          <a:graphicData uri="http://schemas.openxmlformats.org/presentationml/2006/ole">
            <mc:AlternateContent xmlns:mc="http://schemas.openxmlformats.org/markup-compatibility/2006">
              <mc:Choice xmlns:v="urn:schemas-microsoft-com:vml" Requires="v">
                <p:oleObj spid="_x0000_s1196" name="Equation" r:id="rId6" imgW="1739880" imgH="304560" progId="Equation.DSMT4">
                  <p:embed/>
                </p:oleObj>
              </mc:Choice>
              <mc:Fallback>
                <p:oleObj name="Equation" r:id="rId6" imgW="1739880" imgH="304560" progId="Equation.DSMT4">
                  <p:embed/>
                  <p:pic>
                    <p:nvPicPr>
                      <p:cNvPr id="12" name="Object 11"/>
                      <p:cNvPicPr/>
                      <p:nvPr/>
                    </p:nvPicPr>
                    <p:blipFill>
                      <a:blip r:embed="rId7"/>
                      <a:stretch>
                        <a:fillRect/>
                      </a:stretch>
                    </p:blipFill>
                    <p:spPr>
                      <a:xfrm>
                        <a:off x="652272" y="4391724"/>
                        <a:ext cx="2314575" cy="404812"/>
                      </a:xfrm>
                      <a:prstGeom prst="rect">
                        <a:avLst/>
                      </a:prstGeom>
                    </p:spPr>
                  </p:pic>
                </p:oleObj>
              </mc:Fallback>
            </mc:AlternateContent>
          </a:graphicData>
        </a:graphic>
      </p:graphicFrame>
      <p:graphicFrame>
        <p:nvGraphicFramePr>
          <p:cNvPr id="15" name="Object 3" descr="A line of code reads as follows, 0 equals right arrow fill with zeroes."/>
          <p:cNvGraphicFramePr>
            <a:graphicFrameLocks noChangeAspect="1"/>
          </p:cNvGraphicFramePr>
          <p:nvPr>
            <p:extLst>
              <p:ext uri="{D42A27DB-BD31-4B8C-83A1-F6EECF244321}">
                <p14:modId xmlns:p14="http://schemas.microsoft.com/office/powerpoint/2010/main" val="3720576261"/>
              </p:ext>
            </p:extLst>
          </p:nvPr>
        </p:nvGraphicFramePr>
        <p:xfrm>
          <a:off x="652272" y="4856861"/>
          <a:ext cx="2906713" cy="336550"/>
        </p:xfrm>
        <a:graphic>
          <a:graphicData uri="http://schemas.openxmlformats.org/presentationml/2006/ole">
            <mc:AlternateContent xmlns:mc="http://schemas.openxmlformats.org/markup-compatibility/2006">
              <mc:Choice xmlns:v="urn:schemas-microsoft-com:vml" Requires="v">
                <p:oleObj spid="_x0000_s1197" name="Equation" r:id="rId8" imgW="2184120" imgH="253800" progId="Equation.DSMT4">
                  <p:embed/>
                </p:oleObj>
              </mc:Choice>
              <mc:Fallback>
                <p:oleObj name="Equation" r:id="rId8" imgW="2184120" imgH="253800" progId="Equation.DSMT4">
                  <p:embed/>
                  <p:pic>
                    <p:nvPicPr>
                      <p:cNvPr id="14" name="Object 13"/>
                      <p:cNvPicPr/>
                      <p:nvPr/>
                    </p:nvPicPr>
                    <p:blipFill>
                      <a:blip r:embed="rId9"/>
                      <a:stretch>
                        <a:fillRect/>
                      </a:stretch>
                    </p:blipFill>
                    <p:spPr>
                      <a:xfrm>
                        <a:off x="652272" y="4856861"/>
                        <a:ext cx="2906713" cy="336550"/>
                      </a:xfrm>
                      <a:prstGeom prst="rect">
                        <a:avLst/>
                      </a:prstGeom>
                    </p:spPr>
                  </p:pic>
                </p:oleObj>
              </mc:Fallback>
            </mc:AlternateContent>
          </a:graphicData>
        </a:graphic>
      </p:graphicFrame>
      <p:graphicFrame>
        <p:nvGraphicFramePr>
          <p:cNvPr id="16" name="Object 4" descr="A line of code reads as follows, plus right arrow plus or minus sign."/>
          <p:cNvGraphicFramePr>
            <a:graphicFrameLocks noChangeAspect="1"/>
          </p:cNvGraphicFramePr>
          <p:nvPr>
            <p:extLst>
              <p:ext uri="{D42A27DB-BD31-4B8C-83A1-F6EECF244321}">
                <p14:modId xmlns:p14="http://schemas.microsoft.com/office/powerpoint/2010/main" val="1661531540"/>
              </p:ext>
            </p:extLst>
          </p:nvPr>
        </p:nvGraphicFramePr>
        <p:xfrm>
          <a:off x="653067" y="5315649"/>
          <a:ext cx="3684587" cy="403225"/>
        </p:xfrm>
        <a:graphic>
          <a:graphicData uri="http://schemas.openxmlformats.org/presentationml/2006/ole">
            <mc:AlternateContent xmlns:mc="http://schemas.openxmlformats.org/markup-compatibility/2006">
              <mc:Choice xmlns:v="urn:schemas-microsoft-com:vml" Requires="v">
                <p:oleObj spid="_x0000_s1198" name="Equation" r:id="rId10" imgW="2768400" imgH="304560" progId="Equation.DSMT4">
                  <p:embed/>
                </p:oleObj>
              </mc:Choice>
              <mc:Fallback>
                <p:oleObj name="Equation" r:id="rId10" imgW="2768400" imgH="304560" progId="Equation.DSMT4">
                  <p:embed/>
                  <p:pic>
                    <p:nvPicPr>
                      <p:cNvPr id="15" name="Object 14"/>
                      <p:cNvPicPr/>
                      <p:nvPr/>
                    </p:nvPicPr>
                    <p:blipFill>
                      <a:blip r:embed="rId11"/>
                      <a:stretch>
                        <a:fillRect/>
                      </a:stretch>
                    </p:blipFill>
                    <p:spPr>
                      <a:xfrm>
                        <a:off x="653067" y="5315649"/>
                        <a:ext cx="3684587" cy="403225"/>
                      </a:xfrm>
                      <a:prstGeom prst="rect">
                        <a:avLst/>
                      </a:prstGeom>
                    </p:spPr>
                  </p:pic>
                </p:oleObj>
              </mc:Fallback>
            </mc:AlternateContent>
          </a:graphicData>
        </a:graphic>
      </p:graphicFrame>
      <p:graphicFrame>
        <p:nvGraphicFramePr>
          <p:cNvPr id="17" name="Object 5" descr="A line of code, as follows. 10 d right arrow occupy 10 spaces left parenthesis left justify right parenthesis decimal."/>
          <p:cNvGraphicFramePr>
            <a:graphicFrameLocks noChangeAspect="1"/>
          </p:cNvGraphicFramePr>
          <p:nvPr>
            <p:extLst>
              <p:ext uri="{D42A27DB-BD31-4B8C-83A1-F6EECF244321}">
                <p14:modId xmlns:p14="http://schemas.microsoft.com/office/powerpoint/2010/main" val="2376725861"/>
              </p:ext>
            </p:extLst>
          </p:nvPr>
        </p:nvGraphicFramePr>
        <p:xfrm>
          <a:off x="647890" y="5745163"/>
          <a:ext cx="7081838" cy="503237"/>
        </p:xfrm>
        <a:graphic>
          <a:graphicData uri="http://schemas.openxmlformats.org/presentationml/2006/ole">
            <mc:AlternateContent xmlns:mc="http://schemas.openxmlformats.org/markup-compatibility/2006">
              <mc:Choice xmlns:v="urn:schemas-microsoft-com:vml" Requires="v">
                <p:oleObj spid="_x0000_s1199" name="Equation" r:id="rId12" imgW="5321160" imgH="380880" progId="Equation.DSMT4">
                  <p:embed/>
                </p:oleObj>
              </mc:Choice>
              <mc:Fallback>
                <p:oleObj name="Equation" r:id="rId12" imgW="5321160" imgH="380880" progId="Equation.DSMT4">
                  <p:embed/>
                  <p:pic>
                    <p:nvPicPr>
                      <p:cNvPr id="16" name="Object 15"/>
                      <p:cNvPicPr/>
                      <p:nvPr/>
                    </p:nvPicPr>
                    <p:blipFill>
                      <a:blip r:embed="rId13"/>
                      <a:stretch>
                        <a:fillRect/>
                      </a:stretch>
                    </p:blipFill>
                    <p:spPr>
                      <a:xfrm>
                        <a:off x="647890" y="5745163"/>
                        <a:ext cx="7081838" cy="503237"/>
                      </a:xfrm>
                      <a:prstGeom prst="rect">
                        <a:avLst/>
                      </a:prstGeom>
                    </p:spPr>
                  </p:pic>
                </p:oleObj>
              </mc:Fallback>
            </mc:AlternateContent>
          </a:graphicData>
        </a:graphic>
      </p:graphicFrame>
    </p:spTree>
    <p:extLst>
      <p:ext uri="{BB962C8B-B14F-4D97-AF65-F5344CB8AC3E}">
        <p14:creationId xmlns:p14="http://schemas.microsoft.com/office/powerpoint/2010/main" val="198271739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 and 0</a:t>
            </a:r>
            <a:endParaRPr lang="en-US" dirty="0"/>
          </a:p>
        </p:txBody>
      </p:sp>
      <p:sp>
        <p:nvSpPr>
          <p:cNvPr id="3" name="Content Placeholder 2"/>
          <p:cNvSpPr>
            <a:spLocks noGrp="1"/>
          </p:cNvSpPr>
          <p:nvPr>
            <p:ph type="body" idx="1"/>
          </p:nvPr>
        </p:nvSpPr>
        <p:spPr>
          <a:xfrm>
            <a:off x="457200" y="1600201"/>
            <a:ext cx="8229600" cy="1523999"/>
          </a:xfrm>
        </p:spPr>
        <p:txBody>
          <a:bodyPr/>
          <a:lstStyle/>
          <a:p>
            <a:r>
              <a:rPr lang="en-US" dirty="0" smtClean="0"/>
              <a:t># is complicated, but the simple version is that it forces a decimal point 0 forces fill of zero's (equivalent to 0=)</a:t>
            </a:r>
          </a:p>
          <a:p>
            <a:r>
              <a:rPr lang="en-US" dirty="0" smtClean="0"/>
              <a:t>, put commas every three digits</a:t>
            </a:r>
            <a:endParaRPr lang="en-US" dirty="0"/>
          </a:p>
        </p:txBody>
      </p:sp>
      <p:pic>
        <p:nvPicPr>
          <p:cNvPr id="5" name="Picture 3" descr="Code has two lines, as follows. Line 1. Greater than, greater than, greater than print left parenthesis quote left brace colon hash 6 period 0 f right brace quote period format left parenthesis 3 right parenthesis right parenthesis hash decimal point forced. Line 2, indented once. 3 period."/>
          <p:cNvPicPr>
            <a:picLocks noChangeAspect="1"/>
          </p:cNvPicPr>
          <p:nvPr/>
        </p:nvPicPr>
        <p:blipFill>
          <a:blip r:embed="rId2"/>
          <a:stretch>
            <a:fillRect/>
          </a:stretch>
        </p:blipFill>
        <p:spPr>
          <a:xfrm>
            <a:off x="533400" y="3962400"/>
            <a:ext cx="7848600" cy="609600"/>
          </a:xfrm>
          <a:prstGeom prst="rect">
            <a:avLst/>
          </a:prstGeom>
        </p:spPr>
      </p:pic>
      <p:pic>
        <p:nvPicPr>
          <p:cNvPr id="4" name="Picture 4" descr="Code has 4 lines, as follow. Line 1. Greater than, greater than, greater than print left parenthesis quote left brace colon 0 4 d right brace quote period format left parenthesis 4 right parenthesis right parenthesis hash zero precedes width. Line 2. 0 0 0 4. Line 3. Greater than, greater than, greater than print left parenthesis quote left brace colon comma d right brace quote period format left parenthesis 1 2 3 4 5 6 7 8 9 0 right parenthesis right parenthesis. Line 4. 1 comma 2 3 4 comma 5 6 7 comma 8 9 0."/>
          <p:cNvPicPr>
            <a:picLocks noChangeAspect="1"/>
          </p:cNvPicPr>
          <p:nvPr/>
        </p:nvPicPr>
        <p:blipFill>
          <a:blip r:embed="rId3"/>
          <a:stretch>
            <a:fillRect/>
          </a:stretch>
        </p:blipFill>
        <p:spPr>
          <a:xfrm>
            <a:off x="533400" y="4800600"/>
            <a:ext cx="7848600" cy="1207798"/>
          </a:xfrm>
          <a:prstGeom prst="rect">
            <a:avLst/>
          </a:prstGeom>
        </p:spPr>
      </p:pic>
    </p:spTree>
    <p:extLst>
      <p:ext uri="{BB962C8B-B14F-4D97-AF65-F5344CB8AC3E}">
        <p14:creationId xmlns:p14="http://schemas.microsoft.com/office/powerpoint/2010/main" val="37973760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Strings</a:t>
            </a:r>
          </a:p>
        </p:txBody>
      </p:sp>
      <p:sp>
        <p:nvSpPr>
          <p:cNvPr id="21507" name="Text Placeholder 2"/>
          <p:cNvSpPr>
            <a:spLocks noGrp="1" noChangeArrowheads="1"/>
          </p:cNvSpPr>
          <p:nvPr>
            <p:ph type="body" idx="1"/>
          </p:nvPr>
        </p:nvSpPr>
        <p:spPr/>
        <p:txBody>
          <a:bodyPr/>
          <a:lstStyle/>
          <a:p>
            <a:pPr eaLnBrk="1" hangingPunct="1">
              <a:lnSpc>
                <a:spcPct val="90000"/>
              </a:lnSpc>
              <a:buFont typeface="Wingdings" pitchFamily="-111" charset="2"/>
              <a:buNone/>
            </a:pPr>
            <a:r>
              <a:rPr lang="en-US" dirty="0">
                <a:solidFill>
                  <a:schemeClr val="tx1"/>
                </a:solidFill>
                <a:ea typeface="ＭＳ Ｐゴシック" pitchFamily="-111" charset="-128"/>
                <a:cs typeface="ＭＳ Ｐゴシック" pitchFamily="-111" charset="-128"/>
              </a:rPr>
              <a:t>Can use single or double </a:t>
            </a:r>
            <a:r>
              <a:rPr lang="en-US" dirty="0" smtClean="0">
                <a:solidFill>
                  <a:schemeClr val="tx1"/>
                </a:solidFill>
                <a:ea typeface="ＭＳ Ｐゴシック" pitchFamily="-111" charset="-128"/>
                <a:cs typeface="ＭＳ Ｐゴシック" pitchFamily="-111" charset="-128"/>
              </a:rPr>
              <a:t>quotes:</a:t>
            </a:r>
            <a:endParaRPr lang="en-US" dirty="0">
              <a:solidFill>
                <a:schemeClr val="tx1"/>
              </a:solidFill>
              <a:ea typeface="ＭＳ Ｐゴシック" pitchFamily="-111" charset="-128"/>
              <a:cs typeface="ＭＳ Ｐゴシック" pitchFamily="-111" charset="-128"/>
            </a:endParaRPr>
          </a:p>
        </p:txBody>
      </p:sp>
      <p:pic>
        <p:nvPicPr>
          <p:cNvPr id="2" name="Picture 1" descr="Code has two lines, as follows. Line 1. S equals double quote spam double quote. Line 2. S equals single quote spam single quote."/>
          <p:cNvPicPr>
            <a:picLocks noChangeAspect="1"/>
          </p:cNvPicPr>
          <p:nvPr/>
        </p:nvPicPr>
        <p:blipFill>
          <a:blip r:embed="rId3"/>
          <a:stretch>
            <a:fillRect/>
          </a:stretch>
        </p:blipFill>
        <p:spPr>
          <a:xfrm>
            <a:off x="652653" y="2057400"/>
            <a:ext cx="3593523" cy="1004455"/>
          </a:xfrm>
          <a:prstGeom prst="rect">
            <a:avLst/>
          </a:prstGeom>
        </p:spPr>
      </p:pic>
      <p:sp>
        <p:nvSpPr>
          <p:cNvPr id="6" name="Text Placeholder 3"/>
          <p:cNvSpPr>
            <a:spLocks noGrp="1"/>
          </p:cNvSpPr>
          <p:nvPr>
            <p:ph type="body" idx="13"/>
          </p:nvPr>
        </p:nvSpPr>
        <p:spPr>
          <a:xfrm>
            <a:off x="457200" y="2971800"/>
            <a:ext cx="8153400" cy="607423"/>
          </a:xfrm>
        </p:spPr>
        <p:txBody>
          <a:bodyPr/>
          <a:lstStyle/>
          <a:p>
            <a:pPr marL="0" indent="0">
              <a:buNone/>
            </a:pPr>
            <a:r>
              <a:rPr lang="en-US" dirty="0">
                <a:solidFill>
                  <a:schemeClr val="tx1"/>
                </a:solidFill>
                <a:ea typeface="ＭＳ Ｐゴシック" pitchFamily="-111" charset="-128"/>
                <a:cs typeface="ＭＳ Ｐゴシック" pitchFamily="-111" charset="-128"/>
              </a:rPr>
              <a:t>Just don</a:t>
            </a:r>
            <a:r>
              <a:rPr lang="fr-FR" dirty="0">
                <a:solidFill>
                  <a:schemeClr val="tx1"/>
                </a:solidFill>
                <a:ea typeface="ＭＳ Ｐゴシック" pitchFamily="-111" charset="-128"/>
                <a:cs typeface="ＭＳ Ｐゴシック" pitchFamily="-111" charset="-128"/>
              </a:rPr>
              <a:t>'</a:t>
            </a:r>
            <a:r>
              <a:rPr lang="en-US" dirty="0">
                <a:solidFill>
                  <a:schemeClr val="tx1"/>
                </a:solidFill>
                <a:ea typeface="ＭＳ Ｐゴシック" pitchFamily="-111" charset="-128"/>
                <a:cs typeface="ＭＳ Ｐゴシック" pitchFamily="-111" charset="-128"/>
              </a:rPr>
              <a:t>t mix them</a:t>
            </a:r>
            <a:endParaRPr lang="en-US" dirty="0"/>
          </a:p>
        </p:txBody>
      </p:sp>
      <p:pic>
        <p:nvPicPr>
          <p:cNvPr id="3" name="Picture 2" descr="A line of code reads as follows. My underscore s t r equals quote hi mom double quote arrow to right Error."/>
          <p:cNvPicPr>
            <a:picLocks noChangeAspect="1"/>
          </p:cNvPicPr>
          <p:nvPr/>
        </p:nvPicPr>
        <p:blipFill>
          <a:blip r:embed="rId4"/>
          <a:stretch>
            <a:fillRect/>
          </a:stretch>
        </p:blipFill>
        <p:spPr>
          <a:xfrm>
            <a:off x="652653" y="3429000"/>
            <a:ext cx="5308023" cy="606136"/>
          </a:xfrm>
          <a:prstGeom prst="rect">
            <a:avLst/>
          </a:prstGeom>
        </p:spPr>
      </p:pic>
      <p:sp>
        <p:nvSpPr>
          <p:cNvPr id="7" name="Text Placeholder 4"/>
          <p:cNvSpPr>
            <a:spLocks noGrp="1"/>
          </p:cNvSpPr>
          <p:nvPr>
            <p:ph type="body" idx="14"/>
          </p:nvPr>
        </p:nvSpPr>
        <p:spPr>
          <a:xfrm>
            <a:off x="457200" y="3886200"/>
            <a:ext cx="8229600" cy="607423"/>
          </a:xfrm>
        </p:spPr>
        <p:txBody>
          <a:bodyPr/>
          <a:lstStyle/>
          <a:p>
            <a:pPr marL="0" indent="0">
              <a:buNone/>
            </a:pPr>
            <a:r>
              <a:rPr lang="en-US" dirty="0">
                <a:solidFill>
                  <a:schemeClr val="tx1"/>
                </a:solidFill>
                <a:ea typeface="ＭＳ Ｐゴシック" pitchFamily="-111" charset="-128"/>
                <a:cs typeface="ＭＳ Ｐゴシック" pitchFamily="-111" charset="-128"/>
              </a:rPr>
              <a:t>Inserting an apostrophe:</a:t>
            </a:r>
            <a:endParaRPr lang="en-US" dirty="0"/>
          </a:p>
        </p:txBody>
      </p:sp>
      <p:pic>
        <p:nvPicPr>
          <p:cNvPr id="5" name="Picture 4" descr="Code has two lines, as follows. Line 1. A equals double quote knight’s double quote hash mix up the quotes. Line 2. B equals quote knight backslash quote s quote hash escape single quote."/>
          <p:cNvPicPr>
            <a:picLocks noChangeAspect="1"/>
          </p:cNvPicPr>
          <p:nvPr/>
        </p:nvPicPr>
        <p:blipFill>
          <a:blip r:embed="rId5"/>
          <a:stretch>
            <a:fillRect/>
          </a:stretch>
        </p:blipFill>
        <p:spPr>
          <a:xfrm>
            <a:off x="673989" y="4608576"/>
            <a:ext cx="6399068" cy="1030432"/>
          </a:xfrm>
          <a:prstGeom prst="rect">
            <a:avLst/>
          </a:prstGeom>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
            </a:r>
            <a:r>
              <a:rPr lang="en-US" dirty="0" smtClean="0"/>
              <a:t>ice for Tables</a:t>
            </a:r>
            <a:endParaRPr lang="en-US" dirty="0"/>
          </a:p>
        </p:txBody>
      </p:sp>
      <p:pic>
        <p:nvPicPr>
          <p:cNvPr id="4" name="Picture 1" descr="Code has 10 lines, as follows. Line 1.  Greater than, greater than, greater than for n in range left parenthesis 3 comma 11 right parenthesis colon. Line 2, indented once. Print left parenthesis quote left brace colon 4 right brace hyphen sides colon left brace colon 6 right brace left brace colon 10 period 2 f right brace left brace colon 10 period 2 f right brace quote period format left parenthesis n comma 180 asterisk left parenthesis n hyphen 2 right parenthesis comma 180 asterisk left parenthesis n hyphen 2 right parenthesis forward slash n comma 360 forward slash n right parenthesis. Line 3, two paragraphs and indented once. 3 hyphen sides colon 180 60.00 120.00. Line 4, indented once. 4 hyphen sides colon 360 90.00 90.00. Line 5, indented once. 5 hyphen sides colon 540 108.00 72.00. Line 6, indented once. 6 hyphen sides colon 720 120.00 60.00. Line 7, indented once. 7 hyphen sides colon 900 128.57 51.43. Line 8, indented once. 8 hyphen sides colon 1080 135.00 45.00. Line 9, indented once. 9 hyphen sides colon 1260 140.00 40.00. Line 10, indented once. 10 hyphen sides colon 1440 144.0 36.00."/>
          <p:cNvPicPr>
            <a:picLocks noGrp="1" noChangeAspect="1"/>
          </p:cNvPicPr>
          <p:nvPr>
            <p:ph idx="4294967295"/>
          </p:nvPr>
        </p:nvPicPr>
        <p:blipFill rotWithShape="1">
          <a:blip r:embed="rId2"/>
          <a:srcRect l="538" t="-4798" r="-538" b="-4390"/>
          <a:stretch/>
        </p:blipFill>
        <p:spPr>
          <a:xfrm>
            <a:off x="685799" y="1905000"/>
            <a:ext cx="7772401" cy="2971800"/>
          </a:xfrm>
        </p:spPr>
      </p:pic>
    </p:spTree>
    <p:extLst>
      <p:ext uri="{BB962C8B-B14F-4D97-AF65-F5344CB8AC3E}">
        <p14:creationId xmlns:p14="http://schemas.microsoft.com/office/powerpoint/2010/main" val="338194335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Reminder, Rules so </a:t>
            </a:r>
            <a:r>
              <a:rPr lang="en-US" dirty="0" smtClean="0"/>
              <a:t>Far</a:t>
            </a:r>
            <a:endParaRPr lang="en-US" dirty="0"/>
          </a:p>
        </p:txBody>
      </p:sp>
      <p:sp>
        <p:nvSpPr>
          <p:cNvPr id="5" name="Content Placeholder 2"/>
          <p:cNvSpPr>
            <a:spLocks noGrp="1"/>
          </p:cNvSpPr>
          <p:nvPr>
            <p:ph type="body" idx="2"/>
          </p:nvPr>
        </p:nvSpPr>
        <p:spPr/>
        <p:txBody>
          <a:bodyPr/>
          <a:lstStyle/>
          <a:p>
            <a:r>
              <a:rPr lang="en-US" dirty="0" smtClean="0"/>
              <a:t>Think before you program!</a:t>
            </a:r>
          </a:p>
          <a:p>
            <a:r>
              <a:rPr lang="en-US" dirty="0" smtClean="0"/>
              <a:t>A program is a human-readable essay on problem solving that also happens to execute on a computer.</a:t>
            </a:r>
          </a:p>
          <a:p>
            <a:r>
              <a:rPr lang="en-US" dirty="0" smtClean="0"/>
              <a:t>The best way to improve your programming and problem solving skills is to practice!</a:t>
            </a:r>
          </a:p>
          <a:p>
            <a:r>
              <a:rPr lang="en-US" dirty="0" smtClean="0"/>
              <a:t>A foolish consistency is the hobgoblin of little minds</a:t>
            </a:r>
          </a:p>
          <a:p>
            <a:r>
              <a:rPr lang="en-US" dirty="0" smtClean="0"/>
              <a:t>Test your code, often and thoroughly</a:t>
            </a:r>
          </a:p>
          <a:p>
            <a:r>
              <a:rPr lang="en-US" dirty="0" smtClean="0"/>
              <a:t>If it was hard to write, it is probably hard to read. Add a comment.</a:t>
            </a:r>
          </a:p>
        </p:txBody>
      </p:sp>
    </p:spTree>
    <p:extLst>
      <p:ext uri="{BB962C8B-B14F-4D97-AF65-F5344CB8AC3E}">
        <p14:creationId xmlns:p14="http://schemas.microsoft.com/office/powerpoint/2010/main" val="188271098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Title 1"/>
          <p:cNvSpPr txBox="1">
            <a:spLocks noGrp="1"/>
          </p:cNvSpPr>
          <p:nvPr>
            <p:ph type="title"/>
          </p:nvPr>
        </p:nvSpPr>
        <p:spPr>
          <a:xfrm>
            <a:off x="457200" y="215371"/>
            <a:ext cx="8229600" cy="1097400"/>
          </a:xfrm>
          <a:prstGeom prst="rect">
            <a:avLst/>
          </a:prstGeom>
        </p:spPr>
        <p:txBody>
          <a:bodyPr lIns="91425" tIns="91425" rIns="91425" bIns="91425" anchor="b" anchorCtr="0">
            <a:noAutofit/>
          </a:bodyPr>
          <a:lstStyle/>
          <a:p>
            <a:pPr lvl="0">
              <a:spcBef>
                <a:spcPts val="0"/>
              </a:spcBef>
              <a:buClr>
                <a:schemeClr val="lt2"/>
              </a:buClr>
              <a:buSzPct val="25000"/>
              <a:buFont typeface="Times New Roman"/>
              <a:buNone/>
            </a:pPr>
            <a:r>
              <a:rPr lang="en-US" dirty="0">
                <a:solidFill>
                  <a:schemeClr val="lt2"/>
                </a:solidFill>
              </a:rPr>
              <a:t>Copyright</a:t>
            </a:r>
          </a:p>
        </p:txBody>
      </p:sp>
      <p:pic>
        <p:nvPicPr>
          <p:cNvPr id="386" name="Picture" descr="This work is protected by United States copyright laws and is provided solely for the use of instructors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honor the intended pedagogical purposes and the needs of other instructors who rely on these materials."/>
          <p:cNvPicPr preferRelativeResize="0"/>
          <p:nvPr/>
        </p:nvPicPr>
        <p:blipFill>
          <a:blip r:embed="rId3">
            <a:alphaModFix/>
          </a:blip>
          <a:stretch>
            <a:fillRect/>
          </a:stretch>
        </p:blipFill>
        <p:spPr>
          <a:xfrm>
            <a:off x="715650" y="2310096"/>
            <a:ext cx="7419975" cy="2466975"/>
          </a:xfrm>
          <a:prstGeom prst="rect">
            <a:avLst/>
          </a:prstGeom>
          <a:noFill/>
          <a:ln>
            <a:noFill/>
          </a:ln>
        </p:spPr>
      </p:pic>
    </p:spTree>
    <p:extLst>
      <p:ext uri="{BB962C8B-B14F-4D97-AF65-F5344CB8AC3E}">
        <p14:creationId xmlns:p14="http://schemas.microsoft.com/office/powerpoint/2010/main" val="38651522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Index </a:t>
            </a:r>
            <a:r>
              <a:rPr lang="en-US" sz="2000" b="0" dirty="0" smtClean="0"/>
              <a:t>(1 of 2)</a:t>
            </a:r>
            <a:endParaRPr lang="en-US" sz="2000" b="0" dirty="0"/>
          </a:p>
        </p:txBody>
      </p:sp>
      <p:sp>
        <p:nvSpPr>
          <p:cNvPr id="3" name="Content Placeholder 2"/>
          <p:cNvSpPr>
            <a:spLocks noGrp="1"/>
          </p:cNvSpPr>
          <p:nvPr>
            <p:ph type="body" idx="1"/>
          </p:nvPr>
        </p:nvSpPr>
        <p:spPr/>
        <p:txBody>
          <a:bodyPr/>
          <a:lstStyle/>
          <a:p>
            <a:r>
              <a:rPr lang="en-US" dirty="0" smtClean="0"/>
              <a:t>Because the elements of a string are a sequence, we can associate each element with an </a:t>
            </a:r>
            <a:r>
              <a:rPr lang="en-US" b="1" dirty="0" smtClean="0"/>
              <a:t>index</a:t>
            </a:r>
            <a:r>
              <a:rPr lang="en-US" dirty="0" smtClean="0"/>
              <a:t>, a location in the sequence:</a:t>
            </a:r>
          </a:p>
          <a:p>
            <a:pPr lvl="1"/>
            <a:r>
              <a:rPr lang="en-US" dirty="0" smtClean="0"/>
              <a:t>positive values count up from the left, beginning with index 0</a:t>
            </a:r>
          </a:p>
          <a:p>
            <a:pPr lvl="1"/>
            <a:r>
              <a:rPr lang="en-US" dirty="0" smtClean="0"/>
              <a:t>negative values count down from the right, starting with </a:t>
            </a:r>
            <a:r>
              <a:rPr lang="en-US" dirty="0" smtClean="0">
                <a:latin typeface="Times New Roman" panose="02020603050405020304" pitchFamily="18" charset="0"/>
                <a:cs typeface="Times New Roman" panose="02020603050405020304" pitchFamily="18" charset="0"/>
              </a:rPr>
              <a:t>−</a:t>
            </a:r>
            <a:r>
              <a:rPr lang="en-US" dirty="0" smtClean="0"/>
              <a:t>1</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py3-template</Template>
  <TotalTime>1162</TotalTime>
  <Words>2753</Words>
  <Application>Microsoft Office PowerPoint</Application>
  <PresentationFormat>On-screen Show (4:3)</PresentationFormat>
  <Paragraphs>459</Paragraphs>
  <Slides>82</Slides>
  <Notes>19</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82</vt:i4>
      </vt:variant>
    </vt:vector>
  </HeadingPairs>
  <TitlesOfParts>
    <vt:vector size="95" baseType="lpstr">
      <vt:lpstr>ＭＳ Ｐゴシック</vt:lpstr>
      <vt:lpstr>Arial</vt:lpstr>
      <vt:lpstr>Calibri</vt:lpstr>
      <vt:lpstr>Courier New</vt:lpstr>
      <vt:lpstr>Noto Sans Symbols</vt:lpstr>
      <vt:lpstr>Symbol</vt:lpstr>
      <vt:lpstr>Times New Roman</vt:lpstr>
      <vt:lpstr>Verdana</vt:lpstr>
      <vt:lpstr>Wingdings</vt:lpstr>
      <vt:lpstr>헤드라인A</vt:lpstr>
      <vt:lpstr>508 Lecture</vt:lpstr>
      <vt:lpstr>1_508 Lecture</vt:lpstr>
      <vt:lpstr>Equation</vt:lpstr>
      <vt:lpstr>The Practice of Computing Using Python</vt:lpstr>
      <vt:lpstr>Sequence of Characters</vt:lpstr>
      <vt:lpstr>And then there is “““ ”””</vt:lpstr>
      <vt:lpstr>Non-printing Characters</vt:lpstr>
      <vt:lpstr>String Representation</vt:lpstr>
      <vt:lpstr>Subset of  U T F-8 (1 of 2)</vt:lpstr>
      <vt:lpstr>Subset of  U T F-8 (2 of 2)</vt:lpstr>
      <vt:lpstr>Strings</vt:lpstr>
      <vt:lpstr>The Index (1 of 2)</vt:lpstr>
      <vt:lpstr>The Index (2 of 2)</vt:lpstr>
      <vt:lpstr>Accessing an Element</vt:lpstr>
      <vt:lpstr>Slicing, the Rules</vt:lpstr>
      <vt:lpstr>Half Open Range for Slices</vt:lpstr>
      <vt:lpstr>Indexing and Slicing (1 of  4)</vt:lpstr>
      <vt:lpstr>Indexing and Slicing (2 of  4)</vt:lpstr>
      <vt:lpstr>Indexing and Slicing (3 of  4)</vt:lpstr>
      <vt:lpstr>Indexing and Slicing (4 of  4)</vt:lpstr>
      <vt:lpstr>Extended Slicing (1 of  2)</vt:lpstr>
      <vt:lpstr>Extended Slicing (2 of  2)</vt:lpstr>
      <vt:lpstr>Some Python Idioms</vt:lpstr>
      <vt:lpstr>String Operations</vt:lpstr>
      <vt:lpstr>Sequences are Iterable</vt:lpstr>
      <vt:lpstr>Basic String Operations</vt:lpstr>
      <vt:lpstr>Some Details</vt:lpstr>
      <vt:lpstr>What Does a + b Mean?</vt:lpstr>
      <vt:lpstr>The type Function</vt:lpstr>
      <vt:lpstr>String Comparisons, Single char</vt:lpstr>
      <vt:lpstr>Comparisons within Sequence</vt:lpstr>
      <vt:lpstr>Whole strings</vt:lpstr>
      <vt:lpstr>Examples</vt:lpstr>
      <vt:lpstr>Membership Operations</vt:lpstr>
      <vt:lpstr>Strings are Immutable</vt:lpstr>
      <vt:lpstr>String Methods and Functions</vt:lpstr>
      <vt:lpstr>Functions, First Cut</vt:lpstr>
      <vt:lpstr>String Function : len</vt:lpstr>
      <vt:lpstr>String Method</vt:lpstr>
      <vt:lpstr>Example 1</vt:lpstr>
      <vt:lpstr>More Dot Notation</vt:lpstr>
      <vt:lpstr>Find</vt:lpstr>
      <vt:lpstr>Chaining Methods</vt:lpstr>
      <vt:lpstr>Optional Arguments</vt:lpstr>
      <vt:lpstr>Nesting Methods</vt:lpstr>
      <vt:lpstr>How to know? (1 of 4)</vt:lpstr>
      <vt:lpstr>How to know? (2 of 4)</vt:lpstr>
      <vt:lpstr>How to know? (3 of 4)</vt:lpstr>
      <vt:lpstr>How to know? (4 of 4)</vt:lpstr>
      <vt:lpstr>Table 4.2 Python String Methods (1 of 2)</vt:lpstr>
      <vt:lpstr>Table 4.2 Python String Methods (2 of 2)</vt:lpstr>
      <vt:lpstr>String formatting</vt:lpstr>
      <vt:lpstr>String Formatting, Better Printing</vt:lpstr>
      <vt:lpstr>Basic Form</vt:lpstr>
      <vt:lpstr>Format Method</vt:lpstr>
      <vt:lpstr>Map args to {}</vt:lpstr>
      <vt:lpstr>Formatted Output for Strings</vt:lpstr>
      <vt:lpstr>Format String</vt:lpstr>
      <vt:lpstr>Each Format String</vt:lpstr>
      <vt:lpstr>Width and Alignment Descriptors</vt:lpstr>
      <vt:lpstr>Nice Table</vt:lpstr>
      <vt:lpstr>Floating Point Precision</vt:lpstr>
      <vt:lpstr>Iteration</vt:lpstr>
      <vt:lpstr>Iteration Through a Sequence</vt:lpstr>
      <vt:lpstr>for Statement</vt:lpstr>
      <vt:lpstr>What for Means</vt:lpstr>
      <vt:lpstr>Power of the for statement</vt:lpstr>
      <vt:lpstr>Code Listing 4.1 : Find a Letter</vt:lpstr>
      <vt:lpstr>Enumerate function</vt:lpstr>
      <vt:lpstr>Code Listings 4.2 : Find with Enumerate</vt:lpstr>
      <vt:lpstr>Split Function</vt:lpstr>
      <vt:lpstr>Reorder a Name</vt:lpstr>
      <vt:lpstr>Palindromes and the Rules</vt:lpstr>
      <vt:lpstr>Lower Case and Punctuation</vt:lpstr>
      <vt:lpstr>Code Listing 4.4 : Palindromes</vt:lpstr>
      <vt:lpstr>More String Formatting </vt:lpstr>
      <vt:lpstr>More String Formatting</vt:lpstr>
      <vt:lpstr>arg</vt:lpstr>
      <vt:lpstr>fill, =</vt:lpstr>
      <vt:lpstr>Sign</vt:lpstr>
      <vt:lpstr>Example 2</vt:lpstr>
      <vt:lpstr># , and 0</vt:lpstr>
      <vt:lpstr>Nice for Tables</vt:lpstr>
      <vt:lpstr>Reminder, Rules so Far</vt:lpstr>
      <vt:lpstr>Copyright</vt:lpstr>
    </vt:vector>
  </TitlesOfParts>
  <Company>Cognizant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Practice of Computing Using Python, 3e</dc:title>
  <dc:subject>Engineering Computer Science</dc:subject>
  <dc:creator>Punch/Enbody</dc:creator>
  <cp:keywords>Engineering Computer Science</cp:keywords>
  <cp:lastModifiedBy>Janakiraman, Kuyil Mozhi (Cognizant)</cp:lastModifiedBy>
  <cp:revision>107</cp:revision>
  <dcterms:created xsi:type="dcterms:W3CDTF">2012-03-21T18:49:41Z</dcterms:created>
  <dcterms:modified xsi:type="dcterms:W3CDTF">2018-03-21T09:56:14Z</dcterms:modified>
</cp:coreProperties>
</file>